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98" r:id="rId3"/>
    <p:sldId id="284" r:id="rId4"/>
    <p:sldId id="285" r:id="rId5"/>
    <p:sldId id="297" r:id="rId6"/>
    <p:sldId id="289" r:id="rId7"/>
    <p:sldId id="287" r:id="rId8"/>
    <p:sldId id="288" r:id="rId9"/>
    <p:sldId id="296" r:id="rId10"/>
    <p:sldId id="295" r:id="rId11"/>
    <p:sldId id="290" r:id="rId12"/>
    <p:sldId id="291" r:id="rId13"/>
    <p:sldId id="292" r:id="rId14"/>
    <p:sldId id="294" r:id="rId15"/>
    <p:sldId id="293" r:id="rId16"/>
    <p:sldId id="299" r:id="rId17"/>
    <p:sldId id="303" r:id="rId18"/>
    <p:sldId id="304" r:id="rId19"/>
    <p:sldId id="300" r:id="rId20"/>
    <p:sldId id="301" r:id="rId21"/>
    <p:sldId id="305" r:id="rId22"/>
    <p:sldId id="302" r:id="rId23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Raleway ExtraBold" panose="020B0903030101060003" pitchFamily="34" charset="0"/>
      <p:bold r:id="rId27"/>
      <p:boldItalic r:id="rId28"/>
    </p:embeddedFont>
    <p:embeddedFont>
      <p:font typeface="Raleway Light" panose="020B05030301010600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840"/>
    <a:srgbClr val="F8EA80"/>
    <a:srgbClr val="8B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D38E08-BFFA-4B78-B43A-E90F9E7557ED}">
  <a:tblStyle styleId="{27D38E08-BFFA-4B78-B43A-E90F9E755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5" autoAdjust="0"/>
    <p:restoredTop sz="86873" autoAdjust="0"/>
  </p:normalViewPr>
  <p:slideViewPr>
    <p:cSldViewPr snapToGrid="0" snapToObjects="1">
      <p:cViewPr varScale="1">
        <p:scale>
          <a:sx n="135" d="100"/>
          <a:sy n="135" d="100"/>
        </p:scale>
        <p:origin x="8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41&amp;v=3liCbRZPrZ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A9%9F%E5%99%A8%E5%AD%B8%E7%BF%92-%E6%94%AF%E6%92%90%E5%90%91%E9%87%8F%E6%A9%9F-support-vector-machine-svm-%E8%A9%B3%E7%B4%B0%E6%8E%A8%E5%B0%8E-c320098a3d2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algorithms-in-laymans-terms-part-1-d0368d769a7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https://medium.com/@srjoglekar246/overfitting-and-human-behavior-5186df1e7d19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618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zhuanlan.zhihu.com</a:t>
            </a:r>
            <a:r>
              <a:rPr kumimoji="1" lang="en" altLang="zh-TW" dirty="0"/>
              <a:t>/p/23471291</a:t>
            </a:r>
          </a:p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www.datasciencecentral.com</a:t>
            </a:r>
            <a:r>
              <a:rPr kumimoji="1" lang="en" altLang="zh-TW" dirty="0"/>
              <a:t>/profiles/blogs/about-the-curse-of-dimensionality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001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https://en.wikipedia.org/wiki/Hyperparameter_(machine_learning)</a:t>
            </a:r>
          </a:p>
          <a:p>
            <a:r>
              <a:rPr lang="zh-TW" altLang="en-US" dirty="0"/>
              <a:t>****</a:t>
            </a:r>
            <a:r>
              <a:rPr lang="en-US" altLang="zh-TW" dirty="0"/>
              <a:t>https://blog.csdn.net/baimafujinji/article/details/51374202</a:t>
            </a:r>
          </a:p>
          <a:p>
            <a:r>
              <a:rPr lang="en-US" altLang="zh-TW" dirty="0"/>
              <a:t>https://ithelp.ithome.com.tw/articles/10192813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443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https://www.youtube.com/watch?time_continue=41&amp;v=3liCbRZPrZA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92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https://medium.com/@chih.sheng.huang821/%E6%A9%9F%E5%99%A8%E5%AD%B8%E7%BF%92-%E6%94%AF%E6%92%90%E5%90%91%E9%87%8F%E6%A9%9F-support-vector-machine-svm-%E8%A9%B3%E7%B4%B0%E6%8E%A8%E5%B0%8E-c320098a3d2e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068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www.cup.com.hk</a:t>
            </a:r>
            <a:r>
              <a:rPr kumimoji="1" lang="en" altLang="zh-TW" dirty="0"/>
              <a:t>/2017/08/31/the-father-of-</a:t>
            </a:r>
            <a:r>
              <a:rPr kumimoji="1" lang="en" altLang="zh-TW" dirty="0" err="1"/>
              <a:t>ai</a:t>
            </a:r>
            <a:r>
              <a:rPr kumimoji="1" lang="en" altLang="zh-TW" dirty="0"/>
              <a:t>-john-</a:t>
            </a:r>
            <a:r>
              <a:rPr kumimoji="1" lang="en" altLang="zh-TW" dirty="0" err="1"/>
              <a:t>mccarthy</a:t>
            </a:r>
            <a:r>
              <a:rPr kumimoji="1" lang="en" altLang="zh-TW" dirty="0"/>
              <a:t>/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www.stockfeel.com.tw</a:t>
            </a:r>
            <a:r>
              <a:rPr lang="en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機器學習的衰頹興盛：從類神經網路到淺層學習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58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https://towardsdatascience.com/machine-learning-algorithms-in-laymans-terms-part-1-d0368d769a7b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017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brilliant.org</a:t>
            </a:r>
            <a:r>
              <a:rPr kumimoji="1" lang="en" altLang="zh-TW" dirty="0"/>
              <a:t>/wiki/feature-vector/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576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www.cuhk.edu.hk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soc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lsonline</a:t>
            </a:r>
            <a:r>
              <a:rPr kumimoji="1" lang="en" altLang="zh-TW" dirty="0"/>
              <a:t>/</a:t>
            </a:r>
            <a:r>
              <a:rPr kumimoji="1" lang="en" altLang="zh-TW" dirty="0" err="1"/>
              <a:t>ies</a:t>
            </a:r>
            <a:r>
              <a:rPr kumimoji="1" lang="en" altLang="zh-TW" dirty="0"/>
              <a:t>/ies2009/2/electure2_1.htm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619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349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medium.com</a:t>
            </a:r>
            <a:r>
              <a:rPr kumimoji="1" lang="en" altLang="zh-TW" dirty="0"/>
              <a:t>/@</a:t>
            </a:r>
            <a:r>
              <a:rPr kumimoji="1" lang="en" altLang="zh-TW" dirty="0" err="1"/>
              <a:t>yehjames</a:t>
            </a:r>
            <a:r>
              <a:rPr kumimoji="1" lang="en" altLang="zh-TW" dirty="0"/>
              <a:t>/%E8%B3%87%E6%96%99%E5%88%86%E6%9E%90-%E6%A9%9F%E5%99%A8%E5%AD%B8%E7%BF%92-%E7%AC%AC2-4%E8%AC%9B-%E8%B3%87%E6%96%99%E5%89%8D%E8%99%95%E7%90%86-missing-data-one-hot-encoding-feature-scaling-3b70a7839b4a</a:t>
            </a:r>
          </a:p>
          <a:p>
            <a:r>
              <a:rPr kumimoji="1" lang="en" altLang="zh-TW" dirty="0"/>
              <a:t>https://</a:t>
            </a:r>
            <a:r>
              <a:rPr kumimoji="1" lang="en" altLang="zh-TW" dirty="0" err="1"/>
              <a:t>stats.stackexchange.com</a:t>
            </a:r>
            <a:r>
              <a:rPr kumimoji="1" lang="en" altLang="zh-TW" dirty="0"/>
              <a:t>/questions/325263/binary-encoding-vs-one-hot-encoding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85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http://d396qusza40orc.cloudfront.net/ml/recoded_videos%2F04.3-LinearRegressionWithMultipleVariables-GradientDescentInPracticeIFeatureScaling%20%5Bca6f4929%5D%20.mp4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093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516979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511481"/>
            <a:ext cx="6866100" cy="274057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71176"/>
            <a:ext cx="7772400" cy="2006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Introduction of Machine Learning</a:t>
            </a:r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圓角矩形 2">
            <a:extLst>
              <a:ext uri="{FF2B5EF4-FFF2-40B4-BE49-F238E27FC236}">
                <a16:creationId xmlns:a16="http://schemas.microsoft.com/office/drawing/2014/main" id="{A0BC831F-A909-D042-8B32-B5D6EAD3734C}"/>
              </a:ext>
            </a:extLst>
          </p:cNvPr>
          <p:cNvSpPr/>
          <p:nvPr/>
        </p:nvSpPr>
        <p:spPr>
          <a:xfrm>
            <a:off x="2406315" y="2763551"/>
            <a:ext cx="4331369" cy="12856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9D99543-E0EC-8C4D-AAEC-A089017FCFBF}"/>
              </a:ext>
            </a:extLst>
          </p:cNvPr>
          <p:cNvSpPr/>
          <p:nvPr/>
        </p:nvSpPr>
        <p:spPr>
          <a:xfrm>
            <a:off x="2670493" y="2944716"/>
            <a:ext cx="3803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Yu-De Chen (陳育德)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chunjoe@iir.csie.ncku.edu.tw</a:t>
            </a:r>
          </a:p>
          <a:p>
            <a:pPr algn="ctr"/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Orientation 10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endParaRPr lang="zh-TW" altLang="en-US" sz="1800" b="1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F50F37-200C-A741-88B2-33C5C377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One-hot encoding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E62041-9259-E94B-BED7-9B6D9B3D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457" y="1442006"/>
            <a:ext cx="7845484" cy="1099488"/>
          </a:xfrm>
        </p:spPr>
        <p:txBody>
          <a:bodyPr/>
          <a:lstStyle/>
          <a:p>
            <a:r>
              <a:rPr kumimoji="1" lang="en-US" altLang="zh-TW" dirty="0"/>
              <a:t>Some ML models require inputted data all are </a:t>
            </a:r>
            <a:r>
              <a:rPr lang="en" altLang="zh-TW" dirty="0"/>
              <a:t>numerical. Therefore, converting data from nominal to numerical value are necessary.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E92606-8F82-BD48-A22B-4C804D1696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45DA0E-0637-AC4E-BF7E-33425743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9" y="2300195"/>
            <a:ext cx="5274732" cy="2364064"/>
          </a:xfrm>
          <a:prstGeom prst="rect">
            <a:avLst/>
          </a:prstGeom>
        </p:spPr>
      </p:pic>
      <p:grpSp>
        <p:nvGrpSpPr>
          <p:cNvPr id="6" name="Shape 651">
            <a:extLst>
              <a:ext uri="{FF2B5EF4-FFF2-40B4-BE49-F238E27FC236}">
                <a16:creationId xmlns:a16="http://schemas.microsoft.com/office/drawing/2014/main" id="{868E5F2A-AB58-4E51-83D1-5B91DEDCE8BE}"/>
              </a:ext>
            </a:extLst>
          </p:cNvPr>
          <p:cNvGrpSpPr/>
          <p:nvPr/>
        </p:nvGrpSpPr>
        <p:grpSpPr>
          <a:xfrm>
            <a:off x="7853369" y="280045"/>
            <a:ext cx="1124375" cy="1078546"/>
            <a:chOff x="5241175" y="4959100"/>
            <a:chExt cx="539775" cy="517775"/>
          </a:xfrm>
        </p:grpSpPr>
        <p:sp>
          <p:nvSpPr>
            <p:cNvPr id="7" name="Shape 652">
              <a:extLst>
                <a:ext uri="{FF2B5EF4-FFF2-40B4-BE49-F238E27FC236}">
                  <a16:creationId xmlns:a16="http://schemas.microsoft.com/office/drawing/2014/main" id="{6173F302-4264-4ACC-BF43-7ED28EF0F19B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653">
              <a:extLst>
                <a:ext uri="{FF2B5EF4-FFF2-40B4-BE49-F238E27FC236}">
                  <a16:creationId xmlns:a16="http://schemas.microsoft.com/office/drawing/2014/main" id="{6A9F89FA-3D64-4D88-B939-6A606C0F66E9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654">
              <a:extLst>
                <a:ext uri="{FF2B5EF4-FFF2-40B4-BE49-F238E27FC236}">
                  <a16:creationId xmlns:a16="http://schemas.microsoft.com/office/drawing/2014/main" id="{C36D992F-7A1E-48F5-A1A6-6578AA5F14B5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655">
              <a:extLst>
                <a:ext uri="{FF2B5EF4-FFF2-40B4-BE49-F238E27FC236}">
                  <a16:creationId xmlns:a16="http://schemas.microsoft.com/office/drawing/2014/main" id="{6E0309BD-F625-42C1-BA66-D79FF39205DF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656">
              <a:extLst>
                <a:ext uri="{FF2B5EF4-FFF2-40B4-BE49-F238E27FC236}">
                  <a16:creationId xmlns:a16="http://schemas.microsoft.com/office/drawing/2014/main" id="{B25C8260-C841-43EC-BB70-16A38141CE93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57">
              <a:extLst>
                <a:ext uri="{FF2B5EF4-FFF2-40B4-BE49-F238E27FC236}">
                  <a16:creationId xmlns:a16="http://schemas.microsoft.com/office/drawing/2014/main" id="{8BEA3A8F-4177-497A-8D4A-EF10C076890D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39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53CC4-4E47-6543-BBBF-CBE2B322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Normalization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0A0CEEAC-A32C-CF40-A9B6-6D70F04CE6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Make data in same scale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and comparable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(if two datasets).</a:t>
                </a:r>
              </a:p>
              <a:p>
                <a:r>
                  <a:rPr kumimoji="1" lang="en-US" altLang="zh-TW" dirty="0"/>
                  <a:t>Accelerate neural network operation speed and rise system performance.</a:t>
                </a:r>
              </a:p>
              <a:p>
                <a:r>
                  <a:rPr kumimoji="1" lang="en-US" altLang="zh-TW" dirty="0"/>
                  <a:t>Two basic normalization methods:</a:t>
                </a:r>
              </a:p>
              <a:p>
                <a:pPr lvl="1"/>
                <a:r>
                  <a:rPr kumimoji="1" lang="en-US" altLang="zh-TW" dirty="0"/>
                  <a:t>Z-score: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kumimoji="1"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" altLang="zh-TW" dirty="0"/>
                  <a:t>Feature scaling: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range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[0, 1]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0A0CEEAC-A32C-CF40-A9B6-6D70F04CE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856150-5F18-7047-A9AA-E7A17042B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5" name="Shape 509">
            <a:extLst>
              <a:ext uri="{FF2B5EF4-FFF2-40B4-BE49-F238E27FC236}">
                <a16:creationId xmlns:a16="http://schemas.microsoft.com/office/drawing/2014/main" id="{A33E2B58-A44F-4202-BA07-FFB925CFC2AC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6" name="Shape 510">
              <a:extLst>
                <a:ext uri="{FF2B5EF4-FFF2-40B4-BE49-F238E27FC236}">
                  <a16:creationId xmlns:a16="http://schemas.microsoft.com/office/drawing/2014/main" id="{0DDF2E2A-BF43-4006-A508-147DC19E953B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DEDC2F30-485A-47E2-BCC9-EB544565425A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FE4BCEA5-B519-47E3-912F-47A53D8BA57C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BB3C2F5A-22F1-4C85-83E5-8DAB56308BCB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43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F40E0-BFEF-3442-80A4-CAEEB99E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Over- &amp; under-fitting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2F46D0-69F0-904C-939D-B1C61A3421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28" name="Picture 4" descr="https://cdn-images-1.medium.com/max/1600/1*cdvfzvpkJkUudDEryFtCnA.png">
            <a:extLst>
              <a:ext uri="{FF2B5EF4-FFF2-40B4-BE49-F238E27FC236}">
                <a16:creationId xmlns:a16="http://schemas.microsoft.com/office/drawing/2014/main" id="{045269BE-F435-4311-9022-925398AC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3" y="1650426"/>
            <a:ext cx="73437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363605-069F-4FD3-AD22-7A1FCEB5E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23" y="1720745"/>
            <a:ext cx="3498537" cy="262390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A7399E-BCF4-4082-A30B-33BC39A60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294" y="1601448"/>
            <a:ext cx="3498537" cy="2623903"/>
          </a:xfrm>
          <a:prstGeom prst="rect">
            <a:avLst/>
          </a:prstGeom>
        </p:spPr>
      </p:pic>
      <p:grpSp>
        <p:nvGrpSpPr>
          <p:cNvPr id="16" name="Shape 585">
            <a:extLst>
              <a:ext uri="{FF2B5EF4-FFF2-40B4-BE49-F238E27FC236}">
                <a16:creationId xmlns:a16="http://schemas.microsoft.com/office/drawing/2014/main" id="{AE58ECD0-D6D9-4E40-A0E6-4180FA196125}"/>
              </a:ext>
            </a:extLst>
          </p:cNvPr>
          <p:cNvGrpSpPr/>
          <p:nvPr/>
        </p:nvGrpSpPr>
        <p:grpSpPr>
          <a:xfrm>
            <a:off x="8044788" y="289048"/>
            <a:ext cx="830053" cy="786758"/>
            <a:chOff x="5300400" y="3670175"/>
            <a:chExt cx="421300" cy="399325"/>
          </a:xfrm>
        </p:grpSpPr>
        <p:sp>
          <p:nvSpPr>
            <p:cNvPr id="17" name="Shape 586">
              <a:extLst>
                <a:ext uri="{FF2B5EF4-FFF2-40B4-BE49-F238E27FC236}">
                  <a16:creationId xmlns:a16="http://schemas.microsoft.com/office/drawing/2014/main" id="{12BF81B6-E402-4268-BBD8-C853503848A5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587">
              <a:extLst>
                <a:ext uri="{FF2B5EF4-FFF2-40B4-BE49-F238E27FC236}">
                  <a16:creationId xmlns:a16="http://schemas.microsoft.com/office/drawing/2014/main" id="{1CC3D3EB-2EF1-4B17-86A1-A2EADA76B17C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588">
              <a:extLst>
                <a:ext uri="{FF2B5EF4-FFF2-40B4-BE49-F238E27FC236}">
                  <a16:creationId xmlns:a16="http://schemas.microsoft.com/office/drawing/2014/main" id="{76D73252-8357-49FF-B807-564B11BDCBC1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589">
              <a:extLst>
                <a:ext uri="{FF2B5EF4-FFF2-40B4-BE49-F238E27FC236}">
                  <a16:creationId xmlns:a16="http://schemas.microsoft.com/office/drawing/2014/main" id="{B74EBA5B-3778-4647-ABA0-33898BAC8E7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90">
              <a:extLst>
                <a:ext uri="{FF2B5EF4-FFF2-40B4-BE49-F238E27FC236}">
                  <a16:creationId xmlns:a16="http://schemas.microsoft.com/office/drawing/2014/main" id="{AEC59E1D-1E03-4269-8D2D-5991B1BEEB53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52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8AD42-5E48-0849-AEC2-1B04A2C1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sz="4000" dirty="0"/>
              <a:t>Curse of dimensionality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C2D487-9515-1749-A94E-89015F5F0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A69703-CBE5-C04F-BD69-E0AA5D56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2" y="1372719"/>
            <a:ext cx="3238500" cy="2070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AB94AE-DE94-574C-81D0-004891D7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20" y="1542010"/>
            <a:ext cx="2608179" cy="17331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EFE9B4-9BF3-6B43-9F32-5181C2DB8A96}"/>
              </a:ext>
            </a:extLst>
          </p:cNvPr>
          <p:cNvSpPr/>
          <p:nvPr/>
        </p:nvSpPr>
        <p:spPr>
          <a:xfrm>
            <a:off x="599515" y="3610450"/>
            <a:ext cx="65341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spcBef>
                <a:spcPts val="600"/>
              </a:spcBef>
              <a:buClr>
                <a:srgbClr val="FFB600"/>
              </a:buClr>
              <a:buSzPts val="1800"/>
              <a:buFont typeface="Raleway Light"/>
              <a:buChar char="●"/>
            </a:pPr>
            <a:r>
              <a:rPr kumimoji="1" lang="en" altLang="zh-TW" sz="1600" dirty="0">
                <a:solidFill>
                  <a:srgbClr val="666666"/>
                </a:solidFill>
                <a:latin typeface="Raleway Light"/>
                <a:sym typeface="Raleway Light"/>
              </a:rPr>
              <a:t>10 training instances and with 5 unit intervals :</a:t>
            </a:r>
          </a:p>
          <a:p>
            <a:pPr marL="914400" lvl="1" indent="-342900">
              <a:buClr>
                <a:srgbClr val="FFB600"/>
              </a:buClr>
              <a:buSzPts val="1800"/>
              <a:buFont typeface="Raleway Light"/>
              <a:buChar char="○"/>
            </a:pPr>
            <a:r>
              <a:rPr kumimoji="1" lang="en" altLang="zh-TW" sz="1600" dirty="0">
                <a:solidFill>
                  <a:srgbClr val="666666"/>
                </a:solidFill>
                <a:latin typeface="Raleway Light"/>
                <a:sym typeface="Raleway Light"/>
              </a:rPr>
              <a:t>1D feature space: density was 10/5=2 samples/interval</a:t>
            </a:r>
          </a:p>
          <a:p>
            <a:pPr marL="914400" lvl="1" indent="-342900">
              <a:buClr>
                <a:srgbClr val="FFB600"/>
              </a:buClr>
              <a:buSzPts val="1800"/>
              <a:buFont typeface="Raleway Light"/>
              <a:buChar char="○"/>
            </a:pPr>
            <a:r>
              <a:rPr kumimoji="1" lang="en" altLang="zh-TW" sz="1600" dirty="0">
                <a:solidFill>
                  <a:srgbClr val="666666"/>
                </a:solidFill>
                <a:latin typeface="Raleway Light"/>
                <a:sym typeface="Raleway Light"/>
              </a:rPr>
              <a:t>2D: 10/25 = 0.4 </a:t>
            </a:r>
          </a:p>
          <a:p>
            <a:pPr marL="914400" lvl="1" indent="-342900">
              <a:buClr>
                <a:srgbClr val="FFB600"/>
              </a:buClr>
              <a:buSzPts val="1800"/>
              <a:buFont typeface="Raleway Light"/>
              <a:buChar char="○"/>
            </a:pPr>
            <a:r>
              <a:rPr kumimoji="1" lang="en" altLang="zh-TW" sz="1600" dirty="0">
                <a:solidFill>
                  <a:srgbClr val="666666"/>
                </a:solidFill>
                <a:latin typeface="Raleway Light"/>
                <a:sym typeface="Raleway Light"/>
              </a:rPr>
              <a:t>3D: 10/125 = 0.08 </a:t>
            </a:r>
          </a:p>
          <a:p>
            <a:pPr marL="914400" lvl="1" indent="-342900">
              <a:buClr>
                <a:srgbClr val="FFB600"/>
              </a:buClr>
              <a:buSzPts val="1800"/>
              <a:buFont typeface="Raleway Light"/>
              <a:buChar char="○"/>
            </a:pPr>
            <a:endParaRPr kumimoji="1" lang="zh-TW" altLang="en-US" sz="1800" dirty="0">
              <a:solidFill>
                <a:srgbClr val="666666"/>
              </a:solidFill>
              <a:latin typeface="Raleway Light"/>
              <a:sym typeface="Raleway Ligh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392809-71A8-684F-86AD-982424B2C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283" y="1523035"/>
            <a:ext cx="2051051" cy="12798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704643-55E4-AC4B-9CF7-8597CB4E0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720" y="1543951"/>
            <a:ext cx="2557749" cy="17107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7E11C31-A3F5-814E-B1A4-5C65D19CF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408" y="823113"/>
            <a:ext cx="2082800" cy="2679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7105236-DA16-7B4B-842A-26E94F24D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765" y="823113"/>
            <a:ext cx="2286000" cy="26797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9E5E45D-AA68-6F46-AB5C-E4836133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575" y="1553562"/>
            <a:ext cx="2559894" cy="1701091"/>
          </a:xfrm>
          <a:prstGeom prst="rect">
            <a:avLst/>
          </a:prstGeom>
        </p:spPr>
      </p:pic>
      <p:grpSp>
        <p:nvGrpSpPr>
          <p:cNvPr id="15" name="Shape 509">
            <a:extLst>
              <a:ext uri="{FF2B5EF4-FFF2-40B4-BE49-F238E27FC236}">
                <a16:creationId xmlns:a16="http://schemas.microsoft.com/office/drawing/2014/main" id="{429013B5-5586-4E0A-A47F-8F76A8016EB7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16" name="Shape 510">
              <a:extLst>
                <a:ext uri="{FF2B5EF4-FFF2-40B4-BE49-F238E27FC236}">
                  <a16:creationId xmlns:a16="http://schemas.microsoft.com/office/drawing/2014/main" id="{2740948C-52CE-4D99-B39D-2923533D7646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511">
              <a:extLst>
                <a:ext uri="{FF2B5EF4-FFF2-40B4-BE49-F238E27FC236}">
                  <a16:creationId xmlns:a16="http://schemas.microsoft.com/office/drawing/2014/main" id="{7439F49D-41B6-4124-8BD8-D78886AA5BEE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512">
              <a:extLst>
                <a:ext uri="{FF2B5EF4-FFF2-40B4-BE49-F238E27FC236}">
                  <a16:creationId xmlns:a16="http://schemas.microsoft.com/office/drawing/2014/main" id="{434510A5-CA2B-4415-9458-F0DEEF1F4FD2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513">
              <a:extLst>
                <a:ext uri="{FF2B5EF4-FFF2-40B4-BE49-F238E27FC236}">
                  <a16:creationId xmlns:a16="http://schemas.microsoft.com/office/drawing/2014/main" id="{47BBF2FC-5F2E-4773-BD01-8FA94C824B3C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9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CB648-B5E1-8246-A0A4-E57F11CB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Hyperparameter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C6FDAD-78C5-5248-88F5-9A3684B8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511481"/>
            <a:ext cx="6866100" cy="2740570"/>
          </a:xfrm>
        </p:spPr>
        <p:txBody>
          <a:bodyPr/>
          <a:lstStyle/>
          <a:p>
            <a:r>
              <a:rPr kumimoji="1" lang="en-US" altLang="zh-TW" dirty="0"/>
              <a:t>In machine learning, a hyperparameter is a parameter whose value is set before the learning process begins.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13CD6A-BD22-4F4A-BDFC-92233297B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8C4691B-75F2-449F-997A-D0754456991F}"/>
              </a:ext>
            </a:extLst>
          </p:cNvPr>
          <p:cNvGrpSpPr/>
          <p:nvPr/>
        </p:nvGrpSpPr>
        <p:grpSpPr>
          <a:xfrm>
            <a:off x="1149928" y="2329335"/>
            <a:ext cx="2653579" cy="2260965"/>
            <a:chOff x="1032164" y="2605935"/>
            <a:chExt cx="2653579" cy="2260965"/>
          </a:xfrm>
        </p:grpSpPr>
        <p:pic>
          <p:nvPicPr>
            <p:cNvPr id="2052" name="Picture 4" descr="Probability density function for the Beta distribution">
              <a:extLst>
                <a:ext uri="{FF2B5EF4-FFF2-40B4-BE49-F238E27FC236}">
                  <a16:creationId xmlns:a16="http://schemas.microsoft.com/office/drawing/2014/main" id="{66E6CEBB-70BA-4ED5-99B5-50392F82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64" y="2743037"/>
              <a:ext cx="2653579" cy="212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3BDC9B-D88B-4750-A74C-0968CB944131}"/>
                </a:ext>
              </a:extLst>
            </p:cNvPr>
            <p:cNvSpPr/>
            <p:nvPr/>
          </p:nvSpPr>
          <p:spPr>
            <a:xfrm>
              <a:off x="1520422" y="2605935"/>
              <a:ext cx="16770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14300">
                <a:spcBef>
                  <a:spcPts val="600"/>
                </a:spcBef>
                <a:buClr>
                  <a:srgbClr val="FFB600"/>
                </a:buClr>
                <a:buSzPts val="1800"/>
              </a:pPr>
              <a:r>
                <a:rPr kumimoji="1" lang="en-US" altLang="zh-TW" dirty="0">
                  <a:solidFill>
                    <a:srgbClr val="666666"/>
                  </a:solidFill>
                  <a:latin typeface="Raleway Light"/>
                  <a:sym typeface="Raleway Light"/>
                </a:rPr>
                <a:t>Beta Distribution</a:t>
              </a:r>
              <a:endParaRPr kumimoji="1" lang="zh-TW" altLang="en-US" dirty="0">
                <a:solidFill>
                  <a:srgbClr val="666666"/>
                </a:solidFill>
                <a:latin typeface="Raleway Light"/>
                <a:sym typeface="Raleway Light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C76C7B46-2B4A-47B9-9776-B570CB91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4" t="11042" r="1764" b="8796"/>
          <a:stretch/>
        </p:blipFill>
        <p:spPr>
          <a:xfrm>
            <a:off x="4173794" y="3299465"/>
            <a:ext cx="3895725" cy="3071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877F128-6ACF-46E3-8A22-93A2EFDF2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794" y="2430568"/>
            <a:ext cx="1918855" cy="4130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716623-7482-40A9-B246-C6552397C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94" y="2886513"/>
            <a:ext cx="2171588" cy="359626"/>
          </a:xfrm>
          <a:prstGeom prst="rect">
            <a:avLst/>
          </a:prstGeom>
        </p:spPr>
      </p:pic>
      <p:grpSp>
        <p:nvGrpSpPr>
          <p:cNvPr id="16" name="Shape 509">
            <a:extLst>
              <a:ext uri="{FF2B5EF4-FFF2-40B4-BE49-F238E27FC236}">
                <a16:creationId xmlns:a16="http://schemas.microsoft.com/office/drawing/2014/main" id="{14984E6E-C2BD-4837-BE46-700DFA010DBB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17" name="Shape 510">
              <a:extLst>
                <a:ext uri="{FF2B5EF4-FFF2-40B4-BE49-F238E27FC236}">
                  <a16:creationId xmlns:a16="http://schemas.microsoft.com/office/drawing/2014/main" id="{A44EBAA1-8C2E-40D6-AA8C-7184B04A9566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511">
              <a:extLst>
                <a:ext uri="{FF2B5EF4-FFF2-40B4-BE49-F238E27FC236}">
                  <a16:creationId xmlns:a16="http://schemas.microsoft.com/office/drawing/2014/main" id="{527E8B62-900B-4C00-A515-F724CA26C362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512">
              <a:extLst>
                <a:ext uri="{FF2B5EF4-FFF2-40B4-BE49-F238E27FC236}">
                  <a16:creationId xmlns:a16="http://schemas.microsoft.com/office/drawing/2014/main" id="{4DBE150C-7F0F-40E0-8073-2F881A22B548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513">
              <a:extLst>
                <a:ext uri="{FF2B5EF4-FFF2-40B4-BE49-F238E27FC236}">
                  <a16:creationId xmlns:a16="http://schemas.microsoft.com/office/drawing/2014/main" id="{4E233C79-3519-431A-B9C8-D490530B3A9C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59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05A58-7850-A141-A4F1-31B07A7F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dirty="0"/>
              <a:t>K-fold c</a:t>
            </a:r>
            <a:r>
              <a:rPr kumimoji="1" lang="en" altLang="zh-TW" sz="4000" dirty="0"/>
              <a:t>ross </a:t>
            </a:r>
            <a:r>
              <a:rPr kumimoji="1" lang="en-US" altLang="zh-TW" sz="4000" dirty="0"/>
              <a:t>v</a:t>
            </a:r>
            <a:r>
              <a:rPr kumimoji="1" lang="en" altLang="zh-TW" sz="4000" dirty="0"/>
              <a:t>alidation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C6C92B-8048-FC44-A508-BC59C5AD5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074" name="Picture 2" descr="cv">
            <a:extLst>
              <a:ext uri="{FF2B5EF4-FFF2-40B4-BE49-F238E27FC236}">
                <a16:creationId xmlns:a16="http://schemas.microsoft.com/office/drawing/2014/main" id="{67FDAD71-D3D6-498C-A2DF-1F171DF7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" b="4633"/>
          <a:stretch/>
        </p:blipFill>
        <p:spPr bwMode="auto">
          <a:xfrm>
            <a:off x="3154426" y="1755545"/>
            <a:ext cx="5558979" cy="23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hape 219">
            <a:extLst>
              <a:ext uri="{FF2B5EF4-FFF2-40B4-BE49-F238E27FC236}">
                <a16:creationId xmlns:a16="http://schemas.microsoft.com/office/drawing/2014/main" id="{36334DCC-356B-4706-AB70-A8E398E3498D}"/>
              </a:ext>
            </a:extLst>
          </p:cNvPr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8" name="Shape 220">
              <a:extLst>
                <a:ext uri="{FF2B5EF4-FFF2-40B4-BE49-F238E27FC236}">
                  <a16:creationId xmlns:a16="http://schemas.microsoft.com/office/drawing/2014/main" id="{1E2C40E3-1084-4A50-B32F-72ADD617910C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21">
              <a:extLst>
                <a:ext uri="{FF2B5EF4-FFF2-40B4-BE49-F238E27FC236}">
                  <a16:creationId xmlns:a16="http://schemas.microsoft.com/office/drawing/2014/main" id="{2153D7C6-4F20-41B2-8CCD-0072A93A894B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222">
              <a:extLst>
                <a:ext uri="{FF2B5EF4-FFF2-40B4-BE49-F238E27FC236}">
                  <a16:creationId xmlns:a16="http://schemas.microsoft.com/office/drawing/2014/main" id="{B61F1CC0-A80C-40BB-B2F0-53EAA5CAC35C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Shape 509">
            <a:extLst>
              <a:ext uri="{FF2B5EF4-FFF2-40B4-BE49-F238E27FC236}">
                <a16:creationId xmlns:a16="http://schemas.microsoft.com/office/drawing/2014/main" id="{9EBDAA45-4FAF-4152-830B-7952CA146479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12" name="Shape 510">
              <a:extLst>
                <a:ext uri="{FF2B5EF4-FFF2-40B4-BE49-F238E27FC236}">
                  <a16:creationId xmlns:a16="http://schemas.microsoft.com/office/drawing/2014/main" id="{1334F9CC-71BD-45F0-8550-A3B1E5E54AEE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1">
              <a:extLst>
                <a:ext uri="{FF2B5EF4-FFF2-40B4-BE49-F238E27FC236}">
                  <a16:creationId xmlns:a16="http://schemas.microsoft.com/office/drawing/2014/main" id="{6D66C580-015B-4282-8537-1E1F8BE13F75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512">
              <a:extLst>
                <a:ext uri="{FF2B5EF4-FFF2-40B4-BE49-F238E27FC236}">
                  <a16:creationId xmlns:a16="http://schemas.microsoft.com/office/drawing/2014/main" id="{E06C743D-AC04-4B18-855D-4D18785A3D49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513">
              <a:extLst>
                <a:ext uri="{FF2B5EF4-FFF2-40B4-BE49-F238E27FC236}">
                  <a16:creationId xmlns:a16="http://schemas.microsoft.com/office/drawing/2014/main" id="{86BAC888-D834-42AA-B0F6-B8186C7A3B1C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212144-6F35-451D-B17D-371476423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595" y="1374379"/>
            <a:ext cx="2792665" cy="2926996"/>
          </a:xfrm>
        </p:spPr>
        <p:txBody>
          <a:bodyPr/>
          <a:lstStyle/>
          <a:p>
            <a:r>
              <a:rPr kumimoji="1" lang="en-US" altLang="zh-TW" sz="1400" dirty="0"/>
              <a:t>In k-fold cross-validation, the original sample is randomly partitioned into k equal size subsamples.</a:t>
            </a:r>
          </a:p>
          <a:p>
            <a:r>
              <a:rPr kumimoji="1" lang="en-US" altLang="zh-TW" sz="1400" dirty="0"/>
              <a:t>The </a:t>
            </a:r>
            <a:r>
              <a:rPr kumimoji="1" lang="en-US" altLang="zh-TW" sz="1400" i="1" dirty="0"/>
              <a:t>K</a:t>
            </a:r>
            <a:r>
              <a:rPr kumimoji="1" lang="en-US" altLang="zh-TW" sz="1400" dirty="0"/>
              <a:t> results are again averaged (or otherwise combined) to produce a single estimation.</a:t>
            </a:r>
          </a:p>
        </p:txBody>
      </p:sp>
    </p:spTree>
    <p:extLst>
      <p:ext uri="{BB962C8B-B14F-4D97-AF65-F5344CB8AC3E}">
        <p14:creationId xmlns:p14="http://schemas.microsoft.com/office/powerpoint/2010/main" val="29615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5452E-A077-4E4E-87CB-CC6038E0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Support vector machine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0F35CA-37B8-4CD7-AB3B-7BBF0A8108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170" name="Picture 2" descr="https://miro.medium.com/max/700/1*lh0zCUJ9caKkAhzPOHqC-g.png">
            <a:extLst>
              <a:ext uri="{FF2B5EF4-FFF2-40B4-BE49-F238E27FC236}">
                <a16:creationId xmlns:a16="http://schemas.microsoft.com/office/drawing/2014/main" id="{B79B2415-9945-4641-82E9-9C548805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71" y="1474050"/>
            <a:ext cx="5016246" cy="29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Shape 509">
            <a:extLst>
              <a:ext uri="{FF2B5EF4-FFF2-40B4-BE49-F238E27FC236}">
                <a16:creationId xmlns:a16="http://schemas.microsoft.com/office/drawing/2014/main" id="{AE70C58C-DAFE-4455-A66B-246EE5BE7A48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6" name="Shape 510">
              <a:extLst>
                <a:ext uri="{FF2B5EF4-FFF2-40B4-BE49-F238E27FC236}">
                  <a16:creationId xmlns:a16="http://schemas.microsoft.com/office/drawing/2014/main" id="{C64D1A03-5106-4228-8C62-8FE1A5975DDA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511">
              <a:extLst>
                <a:ext uri="{FF2B5EF4-FFF2-40B4-BE49-F238E27FC236}">
                  <a16:creationId xmlns:a16="http://schemas.microsoft.com/office/drawing/2014/main" id="{6167C559-CBDF-404B-A22C-30220CEA8334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512">
              <a:extLst>
                <a:ext uri="{FF2B5EF4-FFF2-40B4-BE49-F238E27FC236}">
                  <a16:creationId xmlns:a16="http://schemas.microsoft.com/office/drawing/2014/main" id="{14623C6B-1329-4A0F-A5BF-FE907004DC13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3">
              <a:extLst>
                <a:ext uri="{FF2B5EF4-FFF2-40B4-BE49-F238E27FC236}">
                  <a16:creationId xmlns:a16="http://schemas.microsoft.com/office/drawing/2014/main" id="{EDC769B5-55B6-4183-8066-F4D229C33FA4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06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46315-9EE8-464D-83E0-642DD502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Support vector machine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B73DD2-F9A3-4B95-B98F-4A218D04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6" name="Picture 2" descr="https://miro.medium.com/max/602/1*D5G2hGxxnNmzoqzUwdWhbQ.png">
            <a:extLst>
              <a:ext uri="{FF2B5EF4-FFF2-40B4-BE49-F238E27FC236}">
                <a16:creationId xmlns:a16="http://schemas.microsoft.com/office/drawing/2014/main" id="{2D89FAA7-6D5C-489B-B20C-8929CE08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39" y="1607645"/>
            <a:ext cx="6749461" cy="28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hape 509">
            <a:extLst>
              <a:ext uri="{FF2B5EF4-FFF2-40B4-BE49-F238E27FC236}">
                <a16:creationId xmlns:a16="http://schemas.microsoft.com/office/drawing/2014/main" id="{30F9032E-41D6-4E23-B989-CB5BE95942A3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8" name="Shape 510">
              <a:extLst>
                <a:ext uri="{FF2B5EF4-FFF2-40B4-BE49-F238E27FC236}">
                  <a16:creationId xmlns:a16="http://schemas.microsoft.com/office/drawing/2014/main" id="{74ED75A0-BEF9-459D-BB63-F948C2978CF6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1">
              <a:extLst>
                <a:ext uri="{FF2B5EF4-FFF2-40B4-BE49-F238E27FC236}">
                  <a16:creationId xmlns:a16="http://schemas.microsoft.com/office/drawing/2014/main" id="{ABD73B45-8004-4431-A15B-1ADFE40AB1BE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12">
              <a:extLst>
                <a:ext uri="{FF2B5EF4-FFF2-40B4-BE49-F238E27FC236}">
                  <a16:creationId xmlns:a16="http://schemas.microsoft.com/office/drawing/2014/main" id="{3156CA55-3E01-45AD-B7C1-1B814959EFA9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513">
              <a:extLst>
                <a:ext uri="{FF2B5EF4-FFF2-40B4-BE49-F238E27FC236}">
                  <a16:creationId xmlns:a16="http://schemas.microsoft.com/office/drawing/2014/main" id="{78156C87-3EBC-4E77-8947-91868BFC4158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51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6D728-7408-4065-8100-EB7DB426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Support vector machine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F0BC7-AFA5-4914-9ADF-58275DEEFB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050" name="Picture 2" descr="https://miro.medium.com/max/561/1*ru8OP1r2755a4B42AQEcnA.png">
            <a:extLst>
              <a:ext uri="{FF2B5EF4-FFF2-40B4-BE49-F238E27FC236}">
                <a16:creationId xmlns:a16="http://schemas.microsoft.com/office/drawing/2014/main" id="{088F59C6-E7CF-4DA1-9A88-4982C1A7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90" y="1670180"/>
            <a:ext cx="5996980" cy="27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6F88F83-6982-421D-B01F-10BFAFB45930}"/>
              </a:ext>
            </a:extLst>
          </p:cNvPr>
          <p:cNvSpPr/>
          <p:nvPr/>
        </p:nvSpPr>
        <p:spPr>
          <a:xfrm>
            <a:off x="1455576" y="2202024"/>
            <a:ext cx="238309" cy="251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A1237C-9AC1-4D44-9665-19D847F0CFFB}"/>
              </a:ext>
            </a:extLst>
          </p:cNvPr>
          <p:cNvSpPr/>
          <p:nvPr/>
        </p:nvSpPr>
        <p:spPr>
          <a:xfrm>
            <a:off x="4452845" y="2228460"/>
            <a:ext cx="238309" cy="251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Shape 509">
            <a:extLst>
              <a:ext uri="{FF2B5EF4-FFF2-40B4-BE49-F238E27FC236}">
                <a16:creationId xmlns:a16="http://schemas.microsoft.com/office/drawing/2014/main" id="{45E3E65F-961C-485E-8C25-C2CD1F26C4FF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9" name="Shape 510">
              <a:extLst>
                <a:ext uri="{FF2B5EF4-FFF2-40B4-BE49-F238E27FC236}">
                  <a16:creationId xmlns:a16="http://schemas.microsoft.com/office/drawing/2014/main" id="{7D7CF9F7-EEBC-4A38-9CB2-06F29514ADE1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11">
              <a:extLst>
                <a:ext uri="{FF2B5EF4-FFF2-40B4-BE49-F238E27FC236}">
                  <a16:creationId xmlns:a16="http://schemas.microsoft.com/office/drawing/2014/main" id="{FD16535C-D48D-4EB6-A6C7-7C7E1239FFB7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512">
              <a:extLst>
                <a:ext uri="{FF2B5EF4-FFF2-40B4-BE49-F238E27FC236}">
                  <a16:creationId xmlns:a16="http://schemas.microsoft.com/office/drawing/2014/main" id="{294D9DFF-5EAE-4E7B-9B46-61FA686DA207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13">
              <a:extLst>
                <a:ext uri="{FF2B5EF4-FFF2-40B4-BE49-F238E27FC236}">
                  <a16:creationId xmlns:a16="http://schemas.microsoft.com/office/drawing/2014/main" id="{77EE84B7-A5FD-4612-9A93-78B7F5837F3B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60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446/1*06wECHN6c9eXcaem1kMMhw.png">
            <a:extLst>
              <a:ext uri="{FF2B5EF4-FFF2-40B4-BE49-F238E27FC236}">
                <a16:creationId xmlns:a16="http://schemas.microsoft.com/office/drawing/2014/main" id="{62244CB3-1E31-4AEB-B4B6-2F24D0C7E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r="4187"/>
          <a:stretch/>
        </p:blipFill>
        <p:spPr bwMode="auto">
          <a:xfrm>
            <a:off x="2202024" y="3886532"/>
            <a:ext cx="3508310" cy="80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FDDE7E8-BC89-4C23-B087-DD7A9C59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289059"/>
            <a:ext cx="6866100" cy="857400"/>
          </a:xfrm>
        </p:spPr>
        <p:txBody>
          <a:bodyPr/>
          <a:lstStyle/>
          <a:p>
            <a:r>
              <a:rPr lang="en-US" altLang="zh-TW" sz="4000" dirty="0"/>
              <a:t>Support vector machine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F9E8EA-3208-495B-BB46-67F030F85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9218" name="Picture 2" descr="https://miro.medium.com/max/700/1*4_1p6L1mPCqmWm3lYp5wfg.png">
            <a:extLst>
              <a:ext uri="{FF2B5EF4-FFF2-40B4-BE49-F238E27FC236}">
                <a16:creationId xmlns:a16="http://schemas.microsoft.com/office/drawing/2014/main" id="{E415BF05-F2A7-4686-AF53-54CFD2C2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09650"/>
            <a:ext cx="6375530" cy="29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hape 509">
            <a:extLst>
              <a:ext uri="{FF2B5EF4-FFF2-40B4-BE49-F238E27FC236}">
                <a16:creationId xmlns:a16="http://schemas.microsoft.com/office/drawing/2014/main" id="{D7D8B18D-CEB7-4D62-90A9-137C17BACBE3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8" name="Shape 510">
              <a:extLst>
                <a:ext uri="{FF2B5EF4-FFF2-40B4-BE49-F238E27FC236}">
                  <a16:creationId xmlns:a16="http://schemas.microsoft.com/office/drawing/2014/main" id="{30358AD3-92F1-4D3A-B5FC-C52FB59A88F6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1">
              <a:extLst>
                <a:ext uri="{FF2B5EF4-FFF2-40B4-BE49-F238E27FC236}">
                  <a16:creationId xmlns:a16="http://schemas.microsoft.com/office/drawing/2014/main" id="{9D41465E-8663-4503-8348-55E9002B7894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12">
              <a:extLst>
                <a:ext uri="{FF2B5EF4-FFF2-40B4-BE49-F238E27FC236}">
                  <a16:creationId xmlns:a16="http://schemas.microsoft.com/office/drawing/2014/main" id="{526556E1-0914-4F81-AE29-4AD23648BD57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513">
              <a:extLst>
                <a:ext uri="{FF2B5EF4-FFF2-40B4-BE49-F238E27FC236}">
                  <a16:creationId xmlns:a16="http://schemas.microsoft.com/office/drawing/2014/main" id="{C4755E66-34A9-4C57-859E-F60FC5813E1D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937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9323F1B-3CBF-4D11-A2E9-58A79EF8DCE9}"/>
              </a:ext>
            </a:extLst>
          </p:cNvPr>
          <p:cNvSpPr/>
          <p:nvPr/>
        </p:nvSpPr>
        <p:spPr>
          <a:xfrm>
            <a:off x="0" y="0"/>
            <a:ext cx="91441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0093C0-179C-4689-9D1E-86E151B8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44EBE7-A4CB-4DAD-B36C-9965064B8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FB9219-6E52-49D3-88E8-142C61F30A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122" name="Picture 2" descr="ååè£¡å¯è½æ1 äººãæå­">
            <a:extLst>
              <a:ext uri="{FF2B5EF4-FFF2-40B4-BE49-F238E27FC236}">
                <a16:creationId xmlns:a16="http://schemas.microsoft.com/office/drawing/2014/main" id="{69217D4C-F5BB-4FBC-84A7-0B8402F29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08" y="0"/>
            <a:ext cx="7351491" cy="515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形 6" descr="刺激">
            <a:extLst>
              <a:ext uri="{FF2B5EF4-FFF2-40B4-BE49-F238E27FC236}">
                <a16:creationId xmlns:a16="http://schemas.microsoft.com/office/drawing/2014/main" id="{0B51B9FF-D711-4613-AC19-B946DAE2B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000" y="28419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503/1*-u7zj0CCdxFhN43l3RIkog.png">
            <a:extLst>
              <a:ext uri="{FF2B5EF4-FFF2-40B4-BE49-F238E27FC236}">
                <a16:creationId xmlns:a16="http://schemas.microsoft.com/office/drawing/2014/main" id="{E70AD664-BB6A-4225-AF82-D5AE5CBEA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8"/>
          <a:stretch/>
        </p:blipFill>
        <p:spPr bwMode="auto">
          <a:xfrm>
            <a:off x="2262060" y="3682704"/>
            <a:ext cx="3916381" cy="8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0E1B83-1DAC-4AA1-9A3A-88608FBB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9" y="302802"/>
            <a:ext cx="6866100" cy="857400"/>
          </a:xfrm>
        </p:spPr>
        <p:txBody>
          <a:bodyPr/>
          <a:lstStyle/>
          <a:p>
            <a:r>
              <a:rPr lang="en-US" altLang="zh-TW" sz="4000" dirty="0"/>
              <a:t>Support vector machine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C98356-1DC8-4488-9C84-9E00EEBE5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242" name="Picture 2" descr="https://miro.medium.com/max/700/1*aqNgiEu0ZBeB-ojoWyryZA.png">
            <a:extLst>
              <a:ext uri="{FF2B5EF4-FFF2-40B4-BE49-F238E27FC236}">
                <a16:creationId xmlns:a16="http://schemas.microsoft.com/office/drawing/2014/main" id="{395536FD-7834-49D0-8BB3-9FA6FD3A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806" y="1224225"/>
            <a:ext cx="4767134" cy="24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Shape 509">
            <a:extLst>
              <a:ext uri="{FF2B5EF4-FFF2-40B4-BE49-F238E27FC236}">
                <a16:creationId xmlns:a16="http://schemas.microsoft.com/office/drawing/2014/main" id="{8A8DC2A9-6D40-498A-831D-00AAE3167634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7" name="Shape 510">
              <a:extLst>
                <a:ext uri="{FF2B5EF4-FFF2-40B4-BE49-F238E27FC236}">
                  <a16:creationId xmlns:a16="http://schemas.microsoft.com/office/drawing/2014/main" id="{916253FF-19CC-4A7E-BAC3-110E99A67D74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3DD532C7-BBBF-4ACB-B7E0-C8320886AE00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749C8961-AD71-4AE2-896F-7D73C10290C9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13">
              <a:extLst>
                <a:ext uri="{FF2B5EF4-FFF2-40B4-BE49-F238E27FC236}">
                  <a16:creationId xmlns:a16="http://schemas.microsoft.com/office/drawing/2014/main" id="{6E79A7EB-09AA-46F7-858C-8571874C496B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752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3AF5B-985E-4570-95AC-D9007233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trick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EDDC9D-4FF7-4B37-A949-8D435125D9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122" name="Picture 2" descr="https://miro.medium.com/max/700/1*7zZnvT1bT1Lub_gmeq9p1g.png">
            <a:extLst>
              <a:ext uri="{FF2B5EF4-FFF2-40B4-BE49-F238E27FC236}">
                <a16:creationId xmlns:a16="http://schemas.microsoft.com/office/drawing/2014/main" id="{4E724B0C-4DD9-4FC3-9223-7445782D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00" y="1661530"/>
            <a:ext cx="6667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Shape 509">
            <a:extLst>
              <a:ext uri="{FF2B5EF4-FFF2-40B4-BE49-F238E27FC236}">
                <a16:creationId xmlns:a16="http://schemas.microsoft.com/office/drawing/2014/main" id="{5BB5B0EE-5E7C-4A1B-BF6E-61CC5261C3AA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7" name="Shape 510">
              <a:extLst>
                <a:ext uri="{FF2B5EF4-FFF2-40B4-BE49-F238E27FC236}">
                  <a16:creationId xmlns:a16="http://schemas.microsoft.com/office/drawing/2014/main" id="{7189E644-9477-4D5D-B6A6-D155D274F0E3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AB3436F2-D6B4-4EBF-AF92-A6CF270772AB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6547D6D0-C443-45BC-BB56-9A36506647A9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13">
              <a:extLst>
                <a:ext uri="{FF2B5EF4-FFF2-40B4-BE49-F238E27FC236}">
                  <a16:creationId xmlns:a16="http://schemas.microsoft.com/office/drawing/2014/main" id="{F5657C91-1F65-4CAD-BAB5-66E34F230D9E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6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AE674-2A8D-4586-8B47-D4DA473F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trick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E7B9FA-4595-47FA-B155-D77F8D3CA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線上媒體 4" title="SVM with polynomial kernel visualization">
            <a:hlinkClick r:id="" action="ppaction://media"/>
            <a:extLst>
              <a:ext uri="{FF2B5EF4-FFF2-40B4-BE49-F238E27FC236}">
                <a16:creationId xmlns:a16="http://schemas.microsoft.com/office/drawing/2014/main" id="{BBFD5268-7159-48BC-BBDE-6444D46D0E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7257" y="1624945"/>
            <a:ext cx="3829050" cy="2869702"/>
          </a:xfrm>
          <a:prstGeom prst="rect">
            <a:avLst/>
          </a:prstGeom>
        </p:spPr>
      </p:pic>
      <p:grpSp>
        <p:nvGrpSpPr>
          <p:cNvPr id="6" name="Shape 509">
            <a:extLst>
              <a:ext uri="{FF2B5EF4-FFF2-40B4-BE49-F238E27FC236}">
                <a16:creationId xmlns:a16="http://schemas.microsoft.com/office/drawing/2014/main" id="{81FC3CD0-2C13-4307-804E-B755408E46DD}"/>
              </a:ext>
            </a:extLst>
          </p:cNvPr>
          <p:cNvGrpSpPr/>
          <p:nvPr/>
        </p:nvGrpSpPr>
        <p:grpSpPr>
          <a:xfrm>
            <a:off x="8131516" y="322307"/>
            <a:ext cx="798251" cy="857400"/>
            <a:chOff x="611175" y="2326900"/>
            <a:chExt cx="362700" cy="389575"/>
          </a:xfrm>
        </p:grpSpPr>
        <p:sp>
          <p:nvSpPr>
            <p:cNvPr id="7" name="Shape 510">
              <a:extLst>
                <a:ext uri="{FF2B5EF4-FFF2-40B4-BE49-F238E27FC236}">
                  <a16:creationId xmlns:a16="http://schemas.microsoft.com/office/drawing/2014/main" id="{C20D9DFC-FC91-4C9F-8863-DE5CB59919A6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A75334FD-DC86-4FAC-873A-F9615F5EF3EF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41D6DB02-9553-4A0C-8454-7602F52426A3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13">
              <a:extLst>
                <a:ext uri="{FF2B5EF4-FFF2-40B4-BE49-F238E27FC236}">
                  <a16:creationId xmlns:a16="http://schemas.microsoft.com/office/drawing/2014/main" id="{F1976C06-E307-4EB5-B349-956A08F234F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51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84327F-65C2-5C44-8F5F-231F6A0E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sz="4800" dirty="0"/>
              <a:t>Historical evolution</a:t>
            </a:r>
            <a:endParaRPr kumimoji="1" lang="zh-TW" altLang="en-US" sz="48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365CC89-6492-F44C-80C1-081D8F84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511481"/>
            <a:ext cx="3934930" cy="3170586"/>
          </a:xfrm>
        </p:spPr>
        <p:txBody>
          <a:bodyPr/>
          <a:lstStyle/>
          <a:p>
            <a:r>
              <a:rPr kumimoji="1" lang="en" altLang="zh-TW" sz="1600" dirty="0"/>
              <a:t>John McCarthy coined the term "artificial intelligence". The field of AI research was born at a workshop at Dartmouth College in 1956.</a:t>
            </a:r>
          </a:p>
          <a:p>
            <a:r>
              <a:rPr kumimoji="1" lang="en" altLang="zh-TW" sz="1600" dirty="0"/>
              <a:t>Arthur Samuel(1995). </a:t>
            </a:r>
            <a:r>
              <a:rPr kumimoji="1" lang="en-US" altLang="zh-TW" sz="1600" dirty="0"/>
              <a:t>He coined the term "machine learning" in 1959. </a:t>
            </a:r>
            <a:r>
              <a:rPr kumimoji="1" lang="en" altLang="zh-TW" sz="1600" dirty="0"/>
              <a:t>Machine Learning: Field of study that gives computers the ability to learn without being explicitly programmed.</a:t>
            </a:r>
            <a:r>
              <a:rPr kumimoji="1" lang="en-US" altLang="zh-TW" sz="1600" dirty="0"/>
              <a:t> </a:t>
            </a:r>
            <a:endParaRPr kumimoji="1" lang="zh-TW" altLang="en-US" sz="1600" dirty="0"/>
          </a:p>
        </p:txBody>
      </p:sp>
      <p:grpSp>
        <p:nvGrpSpPr>
          <p:cNvPr id="6" name="Shape 207">
            <a:extLst>
              <a:ext uri="{FF2B5EF4-FFF2-40B4-BE49-F238E27FC236}">
                <a16:creationId xmlns:a16="http://schemas.microsoft.com/office/drawing/2014/main" id="{48A526A7-00E8-BE44-9712-F5DC5F57C693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7" name="Shape 208">
              <a:extLst>
                <a:ext uri="{FF2B5EF4-FFF2-40B4-BE49-F238E27FC236}">
                  <a16:creationId xmlns:a16="http://schemas.microsoft.com/office/drawing/2014/main" id="{14B218A7-FE30-A842-9F1D-810D22D86C2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09">
              <a:extLst>
                <a:ext uri="{FF2B5EF4-FFF2-40B4-BE49-F238E27FC236}">
                  <a16:creationId xmlns:a16="http://schemas.microsoft.com/office/drawing/2014/main" id="{58C732FA-EE6A-7A47-9826-74CC7B7F5B1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10">
              <a:extLst>
                <a:ext uri="{FF2B5EF4-FFF2-40B4-BE49-F238E27FC236}">
                  <a16:creationId xmlns:a16="http://schemas.microsoft.com/office/drawing/2014/main" id="{BA81D20F-E1EF-5243-943B-23A0BBBDA0BA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1DE0D55-2DBB-894C-9A94-1360BCA8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28" y="1374379"/>
            <a:ext cx="3335025" cy="301503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CED28ED-ECF4-9C44-A968-8B859978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628" y="1403197"/>
            <a:ext cx="3532824" cy="29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3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4695B-513D-924B-931E-DAEE5E75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400" dirty="0"/>
              <a:t>ML tasks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2A122E-A1E7-7E48-AE34-A93E3218F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5" name="Shape 274">
            <a:extLst>
              <a:ext uri="{FF2B5EF4-FFF2-40B4-BE49-F238E27FC236}">
                <a16:creationId xmlns:a16="http://schemas.microsoft.com/office/drawing/2014/main" id="{A4A07155-21D7-1D41-9832-C7235BFC2FB7}"/>
              </a:ext>
            </a:extLst>
          </p:cNvPr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" name="Shape 275">
              <a:extLst>
                <a:ext uri="{FF2B5EF4-FFF2-40B4-BE49-F238E27FC236}">
                  <a16:creationId xmlns:a16="http://schemas.microsoft.com/office/drawing/2014/main" id="{F6F6C32F-A6E5-2E47-9DA0-0B12570FF18D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76">
              <a:extLst>
                <a:ext uri="{FF2B5EF4-FFF2-40B4-BE49-F238E27FC236}">
                  <a16:creationId xmlns:a16="http://schemas.microsoft.com/office/drawing/2014/main" id="{540716BA-C89A-684C-A02C-4ADEDC29764F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ãmachine learning algorithmãçåçæå°çµæ">
            <a:extLst>
              <a:ext uri="{FF2B5EF4-FFF2-40B4-BE49-F238E27FC236}">
                <a16:creationId xmlns:a16="http://schemas.microsoft.com/office/drawing/2014/main" id="{F783989D-66BD-44D5-8AE7-E16523F2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82" y="590927"/>
            <a:ext cx="5832051" cy="417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50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6961B-1A70-475D-AD5C-24B3F961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CD0441-5A23-406E-87C4-5F21DE22E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6D4F5F-A9B9-4B92-A7CF-6E9DDBDB1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074" name="Picture 2" descr="https://i.vas3k.ru/7vx.jpg">
            <a:extLst>
              <a:ext uri="{FF2B5EF4-FFF2-40B4-BE49-F238E27FC236}">
                <a16:creationId xmlns:a16="http://schemas.microsoft.com/office/drawing/2014/main" id="{B4798D0F-9996-4EFC-8F75-DDEF17DF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0"/>
            <a:ext cx="4510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7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55">
            <a:extLst>
              <a:ext uri="{FF2B5EF4-FFF2-40B4-BE49-F238E27FC236}">
                <a16:creationId xmlns:a16="http://schemas.microsoft.com/office/drawing/2014/main" id="{D8D49720-94B2-E64D-99EE-EF6FC6C8C87F}"/>
              </a:ext>
            </a:extLst>
          </p:cNvPr>
          <p:cNvSpPr/>
          <p:nvPr/>
        </p:nvSpPr>
        <p:spPr>
          <a:xfrm>
            <a:off x="1524000" y="1851231"/>
            <a:ext cx="553517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" name="Shape 255">
            <a:extLst>
              <a:ext uri="{FF2B5EF4-FFF2-40B4-BE49-F238E27FC236}">
                <a16:creationId xmlns:a16="http://schemas.microsoft.com/office/drawing/2014/main" id="{74FC12FD-B304-EF43-9455-CFBC72774A7F}"/>
              </a:ext>
            </a:extLst>
          </p:cNvPr>
          <p:cNvSpPr/>
          <p:nvPr/>
        </p:nvSpPr>
        <p:spPr>
          <a:xfrm>
            <a:off x="7135068" y="1867954"/>
            <a:ext cx="478100" cy="57992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A7968EC-24BD-BD42-8C36-8BF7DCF0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Basic steps for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41237-9D55-D44B-AA9D-C6861E86CF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5" name="Shape 104">
            <a:extLst>
              <a:ext uri="{FF2B5EF4-FFF2-40B4-BE49-F238E27FC236}">
                <a16:creationId xmlns:a16="http://schemas.microsoft.com/office/drawing/2014/main" id="{CF8CEA33-3A96-0643-A48F-57DDE04D7C47}"/>
              </a:ext>
            </a:extLst>
          </p:cNvPr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6" name="Shape 105">
              <a:extLst>
                <a:ext uri="{FF2B5EF4-FFF2-40B4-BE49-F238E27FC236}">
                  <a16:creationId xmlns:a16="http://schemas.microsoft.com/office/drawing/2014/main" id="{654CB2E9-8B86-2A4A-9566-C1890D39A2C5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106">
              <a:extLst>
                <a:ext uri="{FF2B5EF4-FFF2-40B4-BE49-F238E27FC236}">
                  <a16:creationId xmlns:a16="http://schemas.microsoft.com/office/drawing/2014/main" id="{5591DC14-5611-774E-922A-9255438744F9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107">
              <a:extLst>
                <a:ext uri="{FF2B5EF4-FFF2-40B4-BE49-F238E27FC236}">
                  <a16:creationId xmlns:a16="http://schemas.microsoft.com/office/drawing/2014/main" id="{401DB926-E26C-074A-BEF7-BC36BEE6746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108">
              <a:extLst>
                <a:ext uri="{FF2B5EF4-FFF2-40B4-BE49-F238E27FC236}">
                  <a16:creationId xmlns:a16="http://schemas.microsoft.com/office/drawing/2014/main" id="{9C9CD4CA-8AD4-F241-8F1A-0FF392516B99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EF9FF860-6B54-CF49-9FF7-CC7A741D80C4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5449F65-8B4B-5D42-B4B4-1A68914A43CD}"/>
              </a:ext>
            </a:extLst>
          </p:cNvPr>
          <p:cNvSpPr/>
          <p:nvPr/>
        </p:nvSpPr>
        <p:spPr>
          <a:xfrm>
            <a:off x="355601" y="1599100"/>
            <a:ext cx="1168400" cy="558800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F5B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Britannic Bold" panose="020B0903060703020204" pitchFamily="34" charset="0"/>
              </a:rPr>
              <a:t>Data Collection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EAB33F4-16FD-FD4D-B8F7-AC9CB590CA92}"/>
              </a:ext>
            </a:extLst>
          </p:cNvPr>
          <p:cNvSpPr/>
          <p:nvPr/>
        </p:nvSpPr>
        <p:spPr>
          <a:xfrm>
            <a:off x="1970786" y="1599100"/>
            <a:ext cx="1532466" cy="558800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F5B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Britannic Bold" panose="020B0903060703020204" pitchFamily="34" charset="0"/>
              </a:rPr>
              <a:t>Pre-processing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9" name="Shape 255">
            <a:extLst>
              <a:ext uri="{FF2B5EF4-FFF2-40B4-BE49-F238E27FC236}">
                <a16:creationId xmlns:a16="http://schemas.microsoft.com/office/drawing/2014/main" id="{E7F4F0E8-CF95-6747-A090-9C9DEFAA4FC3}"/>
              </a:ext>
            </a:extLst>
          </p:cNvPr>
          <p:cNvSpPr/>
          <p:nvPr/>
        </p:nvSpPr>
        <p:spPr>
          <a:xfrm>
            <a:off x="3473968" y="1863505"/>
            <a:ext cx="629375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06A3AF66-8EF6-104D-9E7C-120340E5BB6D}"/>
              </a:ext>
            </a:extLst>
          </p:cNvPr>
          <p:cNvSpPr/>
          <p:nvPr/>
        </p:nvSpPr>
        <p:spPr>
          <a:xfrm>
            <a:off x="7466905" y="1584104"/>
            <a:ext cx="1179644" cy="558800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F5B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Britannic Bold" panose="020B0903060703020204" pitchFamily="34" charset="0"/>
              </a:rPr>
              <a:t>Save Model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21" name="Shape 255">
            <a:extLst>
              <a:ext uri="{FF2B5EF4-FFF2-40B4-BE49-F238E27FC236}">
                <a16:creationId xmlns:a16="http://schemas.microsoft.com/office/drawing/2014/main" id="{3B6E8AB2-E656-DD4B-8CCC-F1ABD261364E}"/>
              </a:ext>
            </a:extLst>
          </p:cNvPr>
          <p:cNvSpPr/>
          <p:nvPr/>
        </p:nvSpPr>
        <p:spPr>
          <a:xfrm>
            <a:off x="5311472" y="1851232"/>
            <a:ext cx="478100" cy="57992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2" name="Shape 447">
            <a:extLst>
              <a:ext uri="{FF2B5EF4-FFF2-40B4-BE49-F238E27FC236}">
                <a16:creationId xmlns:a16="http://schemas.microsoft.com/office/drawing/2014/main" id="{A87BD579-461D-AD4E-8166-B0BB15301DC2}"/>
              </a:ext>
            </a:extLst>
          </p:cNvPr>
          <p:cNvGrpSpPr/>
          <p:nvPr/>
        </p:nvGrpSpPr>
        <p:grpSpPr>
          <a:xfrm>
            <a:off x="7338441" y="1418168"/>
            <a:ext cx="256928" cy="306163"/>
            <a:chOff x="1246775" y="910975"/>
            <a:chExt cx="439650" cy="523900"/>
          </a:xfrm>
        </p:grpSpPr>
        <p:sp>
          <p:nvSpPr>
            <p:cNvPr id="23" name="Shape 448">
              <a:extLst>
                <a:ext uri="{FF2B5EF4-FFF2-40B4-BE49-F238E27FC236}">
                  <a16:creationId xmlns:a16="http://schemas.microsoft.com/office/drawing/2014/main" id="{6F8F32EC-B255-274B-A171-5322DFBC82A2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449">
              <a:extLst>
                <a:ext uri="{FF2B5EF4-FFF2-40B4-BE49-F238E27FC236}">
                  <a16:creationId xmlns:a16="http://schemas.microsoft.com/office/drawing/2014/main" id="{014A951A-3B8E-C04F-BB6C-9FF475792DFE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450">
              <a:extLst>
                <a:ext uri="{FF2B5EF4-FFF2-40B4-BE49-F238E27FC236}">
                  <a16:creationId xmlns:a16="http://schemas.microsoft.com/office/drawing/2014/main" id="{574370D1-71DA-B94B-8F03-A8DD7923C5A3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Shape 591">
            <a:extLst>
              <a:ext uri="{FF2B5EF4-FFF2-40B4-BE49-F238E27FC236}">
                <a16:creationId xmlns:a16="http://schemas.microsoft.com/office/drawing/2014/main" id="{84BD5FC4-D7DD-3A41-B84D-6B27C9823C60}"/>
              </a:ext>
            </a:extLst>
          </p:cNvPr>
          <p:cNvSpPr/>
          <p:nvPr/>
        </p:nvSpPr>
        <p:spPr>
          <a:xfrm>
            <a:off x="214293" y="1374379"/>
            <a:ext cx="351056" cy="35103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Shape 509">
            <a:extLst>
              <a:ext uri="{FF2B5EF4-FFF2-40B4-BE49-F238E27FC236}">
                <a16:creationId xmlns:a16="http://schemas.microsoft.com/office/drawing/2014/main" id="{CF28E026-CB4A-C441-A27A-E1FD7615CECA}"/>
              </a:ext>
            </a:extLst>
          </p:cNvPr>
          <p:cNvGrpSpPr/>
          <p:nvPr/>
        </p:nvGrpSpPr>
        <p:grpSpPr>
          <a:xfrm>
            <a:off x="1939912" y="1395885"/>
            <a:ext cx="271517" cy="291636"/>
            <a:chOff x="611175" y="2326900"/>
            <a:chExt cx="362700" cy="389575"/>
          </a:xfrm>
        </p:grpSpPr>
        <p:sp>
          <p:nvSpPr>
            <p:cNvPr id="32" name="Shape 510">
              <a:extLst>
                <a:ext uri="{FF2B5EF4-FFF2-40B4-BE49-F238E27FC236}">
                  <a16:creationId xmlns:a16="http://schemas.microsoft.com/office/drawing/2014/main" id="{86918FFC-2FE3-894C-BA20-CA83EBF42715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511">
              <a:extLst>
                <a:ext uri="{FF2B5EF4-FFF2-40B4-BE49-F238E27FC236}">
                  <a16:creationId xmlns:a16="http://schemas.microsoft.com/office/drawing/2014/main" id="{ADB92A5A-DCF0-2244-8075-0861997B0EF1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512">
              <a:extLst>
                <a:ext uri="{FF2B5EF4-FFF2-40B4-BE49-F238E27FC236}">
                  <a16:creationId xmlns:a16="http://schemas.microsoft.com/office/drawing/2014/main" id="{970523A9-57F1-E148-9F9D-6C44ACF3EEDD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513">
              <a:extLst>
                <a:ext uri="{FF2B5EF4-FFF2-40B4-BE49-F238E27FC236}">
                  <a16:creationId xmlns:a16="http://schemas.microsoft.com/office/drawing/2014/main" id="{191CBCAB-CEB7-AF4D-9422-CFF8A980810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1F00F52-ABF8-9747-8922-B77CECD4EC18}"/>
              </a:ext>
            </a:extLst>
          </p:cNvPr>
          <p:cNvGrpSpPr/>
          <p:nvPr/>
        </p:nvGrpSpPr>
        <p:grpSpPr>
          <a:xfrm>
            <a:off x="3788656" y="1418168"/>
            <a:ext cx="1525521" cy="731265"/>
            <a:chOff x="4056095" y="1418168"/>
            <a:chExt cx="1525521" cy="731265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C428F944-BA64-6F44-9963-FA5AC7D931B3}"/>
                </a:ext>
              </a:extLst>
            </p:cNvPr>
            <p:cNvSpPr/>
            <p:nvPr/>
          </p:nvSpPr>
          <p:spPr>
            <a:xfrm>
              <a:off x="4163501" y="1590633"/>
              <a:ext cx="1418115" cy="558800"/>
            </a:xfrm>
            <a:prstGeom prst="roundRect">
              <a:avLst/>
            </a:prstGeom>
            <a:solidFill>
              <a:schemeClr val="bg1"/>
            </a:solidFill>
            <a:ln w="47625">
              <a:solidFill>
                <a:srgbClr val="F5B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TW" dirty="0">
                  <a:solidFill>
                    <a:schemeClr val="bg2">
                      <a:lumMod val="75000"/>
                    </a:schemeClr>
                  </a:solidFill>
                  <a:latin typeface="Britannic Bold" panose="020B0903060703020204" pitchFamily="34" charset="0"/>
                </a:rPr>
                <a:t>Training</a:t>
              </a:r>
              <a:r>
                <a:rPr kumimoji="1"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itannic Bold" panose="020B0903060703020204" pitchFamily="34" charset="0"/>
                </a:rPr>
                <a:t> Model</a:t>
              </a:r>
              <a:endPara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endParaRPr>
            </a:p>
          </p:txBody>
        </p:sp>
        <p:grpSp>
          <p:nvGrpSpPr>
            <p:cNvPr id="36" name="Shape 595">
              <a:extLst>
                <a:ext uri="{FF2B5EF4-FFF2-40B4-BE49-F238E27FC236}">
                  <a16:creationId xmlns:a16="http://schemas.microsoft.com/office/drawing/2014/main" id="{80A17363-A3B2-7843-8679-D954B81765EB}"/>
                </a:ext>
              </a:extLst>
            </p:cNvPr>
            <p:cNvGrpSpPr/>
            <p:nvPr/>
          </p:nvGrpSpPr>
          <p:grpSpPr>
            <a:xfrm>
              <a:off x="4056095" y="1418168"/>
              <a:ext cx="331854" cy="331873"/>
              <a:chOff x="570875" y="4322250"/>
              <a:chExt cx="443300" cy="443325"/>
            </a:xfrm>
          </p:grpSpPr>
          <p:sp>
            <p:nvSpPr>
              <p:cNvPr id="37" name="Shape 596">
                <a:extLst>
                  <a:ext uri="{FF2B5EF4-FFF2-40B4-BE49-F238E27FC236}">
                    <a16:creationId xmlns:a16="http://schemas.microsoft.com/office/drawing/2014/main" id="{33BE5CEF-4C57-2341-B41D-5D81C0D3FD29}"/>
                  </a:ext>
                </a:extLst>
              </p:cNvPr>
              <p:cNvSpPr/>
              <p:nvPr/>
            </p:nvSpPr>
            <p:spPr>
              <a:xfrm>
                <a:off x="570875" y="4322250"/>
                <a:ext cx="443300" cy="443325"/>
              </a:xfrm>
              <a:custGeom>
                <a:avLst/>
                <a:gdLst/>
                <a:ahLst/>
                <a:cxnLst/>
                <a:rect l="0" t="0" r="0" b="0"/>
                <a:pathLst>
                  <a:path w="17732" h="17733" extrusionOk="0">
                    <a:moveTo>
                      <a:pt x="13091" y="2712"/>
                    </a:moveTo>
                    <a:lnTo>
                      <a:pt x="13286" y="2736"/>
                    </a:lnTo>
                    <a:lnTo>
                      <a:pt x="13506" y="2785"/>
                    </a:lnTo>
                    <a:lnTo>
                      <a:pt x="13702" y="2858"/>
                    </a:lnTo>
                    <a:lnTo>
                      <a:pt x="13873" y="2956"/>
                    </a:lnTo>
                    <a:lnTo>
                      <a:pt x="14068" y="3054"/>
                    </a:lnTo>
                    <a:lnTo>
                      <a:pt x="14239" y="3176"/>
                    </a:lnTo>
                    <a:lnTo>
                      <a:pt x="14410" y="3323"/>
                    </a:lnTo>
                    <a:lnTo>
                      <a:pt x="14556" y="3493"/>
                    </a:lnTo>
                    <a:lnTo>
                      <a:pt x="14679" y="3664"/>
                    </a:lnTo>
                    <a:lnTo>
                      <a:pt x="14776" y="3860"/>
                    </a:lnTo>
                    <a:lnTo>
                      <a:pt x="14874" y="4031"/>
                    </a:lnTo>
                    <a:lnTo>
                      <a:pt x="14947" y="4226"/>
                    </a:lnTo>
                    <a:lnTo>
                      <a:pt x="14996" y="4446"/>
                    </a:lnTo>
                    <a:lnTo>
                      <a:pt x="15021" y="4641"/>
                    </a:lnTo>
                    <a:lnTo>
                      <a:pt x="15021" y="4861"/>
                    </a:lnTo>
                    <a:lnTo>
                      <a:pt x="15021" y="5057"/>
                    </a:lnTo>
                    <a:lnTo>
                      <a:pt x="14996" y="5252"/>
                    </a:lnTo>
                    <a:lnTo>
                      <a:pt x="14947" y="5472"/>
                    </a:lnTo>
                    <a:lnTo>
                      <a:pt x="14874" y="5667"/>
                    </a:lnTo>
                    <a:lnTo>
                      <a:pt x="14776" y="5838"/>
                    </a:lnTo>
                    <a:lnTo>
                      <a:pt x="14679" y="6033"/>
                    </a:lnTo>
                    <a:lnTo>
                      <a:pt x="14556" y="6204"/>
                    </a:lnTo>
                    <a:lnTo>
                      <a:pt x="14410" y="6375"/>
                    </a:lnTo>
                    <a:lnTo>
                      <a:pt x="13433" y="7328"/>
                    </a:lnTo>
                    <a:lnTo>
                      <a:pt x="13311" y="7426"/>
                    </a:lnTo>
                    <a:lnTo>
                      <a:pt x="13189" y="7499"/>
                    </a:lnTo>
                    <a:lnTo>
                      <a:pt x="13042" y="7548"/>
                    </a:lnTo>
                    <a:lnTo>
                      <a:pt x="12871" y="7572"/>
                    </a:lnTo>
                    <a:lnTo>
                      <a:pt x="12725" y="7548"/>
                    </a:lnTo>
                    <a:lnTo>
                      <a:pt x="12578" y="7499"/>
                    </a:lnTo>
                    <a:lnTo>
                      <a:pt x="12456" y="7426"/>
                    </a:lnTo>
                    <a:lnTo>
                      <a:pt x="12334" y="7328"/>
                    </a:lnTo>
                    <a:lnTo>
                      <a:pt x="10405" y="5398"/>
                    </a:lnTo>
                    <a:lnTo>
                      <a:pt x="10307" y="5276"/>
                    </a:lnTo>
                    <a:lnTo>
                      <a:pt x="10234" y="5154"/>
                    </a:lnTo>
                    <a:lnTo>
                      <a:pt x="10185" y="5008"/>
                    </a:lnTo>
                    <a:lnTo>
                      <a:pt x="10160" y="4861"/>
                    </a:lnTo>
                    <a:lnTo>
                      <a:pt x="10185" y="4690"/>
                    </a:lnTo>
                    <a:lnTo>
                      <a:pt x="10234" y="4544"/>
                    </a:lnTo>
                    <a:lnTo>
                      <a:pt x="10307" y="4422"/>
                    </a:lnTo>
                    <a:lnTo>
                      <a:pt x="10405" y="4299"/>
                    </a:lnTo>
                    <a:lnTo>
                      <a:pt x="11357" y="3323"/>
                    </a:lnTo>
                    <a:lnTo>
                      <a:pt x="11528" y="3176"/>
                    </a:lnTo>
                    <a:lnTo>
                      <a:pt x="11699" y="3054"/>
                    </a:lnTo>
                    <a:lnTo>
                      <a:pt x="11894" y="2956"/>
                    </a:lnTo>
                    <a:lnTo>
                      <a:pt x="12065" y="2858"/>
                    </a:lnTo>
                    <a:lnTo>
                      <a:pt x="12261" y="2785"/>
                    </a:lnTo>
                    <a:lnTo>
                      <a:pt x="12481" y="2736"/>
                    </a:lnTo>
                    <a:lnTo>
                      <a:pt x="12676" y="2712"/>
                    </a:lnTo>
                    <a:close/>
                    <a:moveTo>
                      <a:pt x="8377" y="8867"/>
                    </a:moveTo>
                    <a:lnTo>
                      <a:pt x="8475" y="8891"/>
                    </a:lnTo>
                    <a:lnTo>
                      <a:pt x="8548" y="8915"/>
                    </a:lnTo>
                    <a:lnTo>
                      <a:pt x="8646" y="8964"/>
                    </a:lnTo>
                    <a:lnTo>
                      <a:pt x="8719" y="9013"/>
                    </a:lnTo>
                    <a:lnTo>
                      <a:pt x="8768" y="9086"/>
                    </a:lnTo>
                    <a:lnTo>
                      <a:pt x="8817" y="9184"/>
                    </a:lnTo>
                    <a:lnTo>
                      <a:pt x="8841" y="9257"/>
                    </a:lnTo>
                    <a:lnTo>
                      <a:pt x="8866" y="9355"/>
                    </a:lnTo>
                    <a:lnTo>
                      <a:pt x="8841" y="9453"/>
                    </a:lnTo>
                    <a:lnTo>
                      <a:pt x="8817" y="9550"/>
                    </a:lnTo>
                    <a:lnTo>
                      <a:pt x="8768" y="9624"/>
                    </a:lnTo>
                    <a:lnTo>
                      <a:pt x="8719" y="9697"/>
                    </a:lnTo>
                    <a:lnTo>
                      <a:pt x="6179" y="12237"/>
                    </a:lnTo>
                    <a:lnTo>
                      <a:pt x="6106" y="12310"/>
                    </a:lnTo>
                    <a:lnTo>
                      <a:pt x="6033" y="12359"/>
                    </a:lnTo>
                    <a:lnTo>
                      <a:pt x="5935" y="12383"/>
                    </a:lnTo>
                    <a:lnTo>
                      <a:pt x="5740" y="12383"/>
                    </a:lnTo>
                    <a:lnTo>
                      <a:pt x="5642" y="12359"/>
                    </a:lnTo>
                    <a:lnTo>
                      <a:pt x="5569" y="12310"/>
                    </a:lnTo>
                    <a:lnTo>
                      <a:pt x="5496" y="12237"/>
                    </a:lnTo>
                    <a:lnTo>
                      <a:pt x="5422" y="12164"/>
                    </a:lnTo>
                    <a:lnTo>
                      <a:pt x="5373" y="12090"/>
                    </a:lnTo>
                    <a:lnTo>
                      <a:pt x="5349" y="11993"/>
                    </a:lnTo>
                    <a:lnTo>
                      <a:pt x="5349" y="11895"/>
                    </a:lnTo>
                    <a:lnTo>
                      <a:pt x="5349" y="11797"/>
                    </a:lnTo>
                    <a:lnTo>
                      <a:pt x="5373" y="11700"/>
                    </a:lnTo>
                    <a:lnTo>
                      <a:pt x="5422" y="11626"/>
                    </a:lnTo>
                    <a:lnTo>
                      <a:pt x="5496" y="11553"/>
                    </a:lnTo>
                    <a:lnTo>
                      <a:pt x="8036" y="9013"/>
                    </a:lnTo>
                    <a:lnTo>
                      <a:pt x="8109" y="8964"/>
                    </a:lnTo>
                    <a:lnTo>
                      <a:pt x="8182" y="8915"/>
                    </a:lnTo>
                    <a:lnTo>
                      <a:pt x="8280" y="8891"/>
                    </a:lnTo>
                    <a:lnTo>
                      <a:pt x="8377" y="8867"/>
                    </a:lnTo>
                    <a:close/>
                    <a:moveTo>
                      <a:pt x="14825" y="1"/>
                    </a:moveTo>
                    <a:lnTo>
                      <a:pt x="14288" y="25"/>
                    </a:lnTo>
                    <a:lnTo>
                      <a:pt x="13751" y="50"/>
                    </a:lnTo>
                    <a:lnTo>
                      <a:pt x="13213" y="123"/>
                    </a:lnTo>
                    <a:lnTo>
                      <a:pt x="12676" y="245"/>
                    </a:lnTo>
                    <a:lnTo>
                      <a:pt x="12163" y="367"/>
                    </a:lnTo>
                    <a:lnTo>
                      <a:pt x="11675" y="538"/>
                    </a:lnTo>
                    <a:lnTo>
                      <a:pt x="11235" y="758"/>
                    </a:lnTo>
                    <a:lnTo>
                      <a:pt x="11015" y="856"/>
                    </a:lnTo>
                    <a:lnTo>
                      <a:pt x="10844" y="1002"/>
                    </a:lnTo>
                    <a:lnTo>
                      <a:pt x="10649" y="1124"/>
                    </a:lnTo>
                    <a:lnTo>
                      <a:pt x="10502" y="1271"/>
                    </a:lnTo>
                    <a:lnTo>
                      <a:pt x="5544" y="6229"/>
                    </a:lnTo>
                    <a:lnTo>
                      <a:pt x="391" y="6229"/>
                    </a:lnTo>
                    <a:lnTo>
                      <a:pt x="245" y="6253"/>
                    </a:lnTo>
                    <a:lnTo>
                      <a:pt x="147" y="6278"/>
                    </a:lnTo>
                    <a:lnTo>
                      <a:pt x="49" y="6327"/>
                    </a:lnTo>
                    <a:lnTo>
                      <a:pt x="0" y="6400"/>
                    </a:lnTo>
                    <a:lnTo>
                      <a:pt x="0" y="6473"/>
                    </a:lnTo>
                    <a:lnTo>
                      <a:pt x="25" y="6571"/>
                    </a:lnTo>
                    <a:lnTo>
                      <a:pt x="74" y="6668"/>
                    </a:lnTo>
                    <a:lnTo>
                      <a:pt x="171" y="6791"/>
                    </a:lnTo>
                    <a:lnTo>
                      <a:pt x="2589" y="9184"/>
                    </a:lnTo>
                    <a:lnTo>
                      <a:pt x="2272" y="9502"/>
                    </a:lnTo>
                    <a:lnTo>
                      <a:pt x="953" y="9746"/>
                    </a:lnTo>
                    <a:lnTo>
                      <a:pt x="806" y="9795"/>
                    </a:lnTo>
                    <a:lnTo>
                      <a:pt x="684" y="9843"/>
                    </a:lnTo>
                    <a:lnTo>
                      <a:pt x="611" y="9941"/>
                    </a:lnTo>
                    <a:lnTo>
                      <a:pt x="562" y="10014"/>
                    </a:lnTo>
                    <a:lnTo>
                      <a:pt x="562" y="10112"/>
                    </a:lnTo>
                    <a:lnTo>
                      <a:pt x="586" y="10234"/>
                    </a:lnTo>
                    <a:lnTo>
                      <a:pt x="635" y="10332"/>
                    </a:lnTo>
                    <a:lnTo>
                      <a:pt x="733" y="10454"/>
                    </a:lnTo>
                    <a:lnTo>
                      <a:pt x="7278" y="16999"/>
                    </a:lnTo>
                    <a:lnTo>
                      <a:pt x="7401" y="17097"/>
                    </a:lnTo>
                    <a:lnTo>
                      <a:pt x="7498" y="17146"/>
                    </a:lnTo>
                    <a:lnTo>
                      <a:pt x="7620" y="17170"/>
                    </a:lnTo>
                    <a:lnTo>
                      <a:pt x="7718" y="17170"/>
                    </a:lnTo>
                    <a:lnTo>
                      <a:pt x="7791" y="17122"/>
                    </a:lnTo>
                    <a:lnTo>
                      <a:pt x="7889" y="17048"/>
                    </a:lnTo>
                    <a:lnTo>
                      <a:pt x="7938" y="16926"/>
                    </a:lnTo>
                    <a:lnTo>
                      <a:pt x="7987" y="16780"/>
                    </a:lnTo>
                    <a:lnTo>
                      <a:pt x="8231" y="15461"/>
                    </a:lnTo>
                    <a:lnTo>
                      <a:pt x="8548" y="15143"/>
                    </a:lnTo>
                    <a:lnTo>
                      <a:pt x="10942" y="17561"/>
                    </a:lnTo>
                    <a:lnTo>
                      <a:pt x="11064" y="17659"/>
                    </a:lnTo>
                    <a:lnTo>
                      <a:pt x="11162" y="17708"/>
                    </a:lnTo>
                    <a:lnTo>
                      <a:pt x="11259" y="17732"/>
                    </a:lnTo>
                    <a:lnTo>
                      <a:pt x="11333" y="17732"/>
                    </a:lnTo>
                    <a:lnTo>
                      <a:pt x="11406" y="17683"/>
                    </a:lnTo>
                    <a:lnTo>
                      <a:pt x="11455" y="17586"/>
                    </a:lnTo>
                    <a:lnTo>
                      <a:pt x="11479" y="17488"/>
                    </a:lnTo>
                    <a:lnTo>
                      <a:pt x="11504" y="17341"/>
                    </a:lnTo>
                    <a:lnTo>
                      <a:pt x="11504" y="12188"/>
                    </a:lnTo>
                    <a:lnTo>
                      <a:pt x="16461" y="7230"/>
                    </a:lnTo>
                    <a:lnTo>
                      <a:pt x="16608" y="7084"/>
                    </a:lnTo>
                    <a:lnTo>
                      <a:pt x="16730" y="6888"/>
                    </a:lnTo>
                    <a:lnTo>
                      <a:pt x="16877" y="6693"/>
                    </a:lnTo>
                    <a:lnTo>
                      <a:pt x="16974" y="6498"/>
                    </a:lnTo>
                    <a:lnTo>
                      <a:pt x="17194" y="6058"/>
                    </a:lnTo>
                    <a:lnTo>
                      <a:pt x="17365" y="5569"/>
                    </a:lnTo>
                    <a:lnTo>
                      <a:pt x="17487" y="5057"/>
                    </a:lnTo>
                    <a:lnTo>
                      <a:pt x="17609" y="4519"/>
                    </a:lnTo>
                    <a:lnTo>
                      <a:pt x="17683" y="3982"/>
                    </a:lnTo>
                    <a:lnTo>
                      <a:pt x="17707" y="3445"/>
                    </a:lnTo>
                    <a:lnTo>
                      <a:pt x="17731" y="2907"/>
                    </a:lnTo>
                    <a:lnTo>
                      <a:pt x="17731" y="2419"/>
                    </a:lnTo>
                    <a:lnTo>
                      <a:pt x="17707" y="1955"/>
                    </a:lnTo>
                    <a:lnTo>
                      <a:pt x="17658" y="1515"/>
                    </a:lnTo>
                    <a:lnTo>
                      <a:pt x="17585" y="1149"/>
                    </a:lnTo>
                    <a:lnTo>
                      <a:pt x="17512" y="831"/>
                    </a:lnTo>
                    <a:lnTo>
                      <a:pt x="17414" y="587"/>
                    </a:lnTo>
                    <a:lnTo>
                      <a:pt x="17341" y="489"/>
                    </a:lnTo>
                    <a:lnTo>
                      <a:pt x="17292" y="441"/>
                    </a:lnTo>
                    <a:lnTo>
                      <a:pt x="17243" y="392"/>
                    </a:lnTo>
                    <a:lnTo>
                      <a:pt x="17145" y="318"/>
                    </a:lnTo>
                    <a:lnTo>
                      <a:pt x="16901" y="221"/>
                    </a:lnTo>
                    <a:lnTo>
                      <a:pt x="16584" y="148"/>
                    </a:lnTo>
                    <a:lnTo>
                      <a:pt x="16217" y="74"/>
                    </a:lnTo>
                    <a:lnTo>
                      <a:pt x="15778" y="25"/>
                    </a:lnTo>
                    <a:lnTo>
                      <a:pt x="15314" y="1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597">
                <a:extLst>
                  <a:ext uri="{FF2B5EF4-FFF2-40B4-BE49-F238E27FC236}">
                    <a16:creationId xmlns:a16="http://schemas.microsoft.com/office/drawing/2014/main" id="{C7FDD686-38AC-7E4E-B4F1-06D3B71C301D}"/>
                  </a:ext>
                </a:extLst>
              </p:cNvPr>
              <p:cNvSpPr/>
              <p:nvPr/>
            </p:nvSpPr>
            <p:spPr>
              <a:xfrm>
                <a:off x="597725" y="4665400"/>
                <a:ext cx="73300" cy="73300"/>
              </a:xfrm>
              <a:custGeom>
                <a:avLst/>
                <a:gdLst/>
                <a:ahLst/>
                <a:cxnLst/>
                <a:rect l="0" t="0" r="0" b="0"/>
                <a:pathLst>
                  <a:path w="2932" h="2932" extrusionOk="0">
                    <a:moveTo>
                      <a:pt x="2028" y="1"/>
                    </a:moveTo>
                    <a:lnTo>
                      <a:pt x="1857" y="25"/>
                    </a:lnTo>
                    <a:lnTo>
                      <a:pt x="1686" y="74"/>
                    </a:lnTo>
                    <a:lnTo>
                      <a:pt x="1515" y="147"/>
                    </a:lnTo>
                    <a:lnTo>
                      <a:pt x="1369" y="269"/>
                    </a:lnTo>
                    <a:lnTo>
                      <a:pt x="1222" y="489"/>
                    </a:lnTo>
                    <a:lnTo>
                      <a:pt x="1002" y="831"/>
                    </a:lnTo>
                    <a:lnTo>
                      <a:pt x="563" y="1735"/>
                    </a:lnTo>
                    <a:lnTo>
                      <a:pt x="172" y="2565"/>
                    </a:lnTo>
                    <a:lnTo>
                      <a:pt x="1" y="2932"/>
                    </a:lnTo>
                    <a:lnTo>
                      <a:pt x="1" y="2932"/>
                    </a:lnTo>
                    <a:lnTo>
                      <a:pt x="367" y="2761"/>
                    </a:lnTo>
                    <a:lnTo>
                      <a:pt x="1198" y="2370"/>
                    </a:lnTo>
                    <a:lnTo>
                      <a:pt x="2101" y="1930"/>
                    </a:lnTo>
                    <a:lnTo>
                      <a:pt x="2443" y="1710"/>
                    </a:lnTo>
                    <a:lnTo>
                      <a:pt x="2663" y="1564"/>
                    </a:lnTo>
                    <a:lnTo>
                      <a:pt x="2785" y="1417"/>
                    </a:lnTo>
                    <a:lnTo>
                      <a:pt x="2858" y="1246"/>
                    </a:lnTo>
                    <a:lnTo>
                      <a:pt x="2907" y="1075"/>
                    </a:lnTo>
                    <a:lnTo>
                      <a:pt x="2932" y="904"/>
                    </a:lnTo>
                    <a:lnTo>
                      <a:pt x="2907" y="733"/>
                    </a:lnTo>
                    <a:lnTo>
                      <a:pt x="2858" y="562"/>
                    </a:lnTo>
                    <a:lnTo>
                      <a:pt x="2785" y="416"/>
                    </a:lnTo>
                    <a:lnTo>
                      <a:pt x="2663" y="269"/>
                    </a:lnTo>
                    <a:lnTo>
                      <a:pt x="2517" y="147"/>
                    </a:lnTo>
                    <a:lnTo>
                      <a:pt x="2370" y="74"/>
                    </a:lnTo>
                    <a:lnTo>
                      <a:pt x="2199" y="25"/>
                    </a:lnTo>
                    <a:lnTo>
                      <a:pt x="2028" y="1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598">
                <a:extLst>
                  <a:ext uri="{FF2B5EF4-FFF2-40B4-BE49-F238E27FC236}">
                    <a16:creationId xmlns:a16="http://schemas.microsoft.com/office/drawing/2014/main" id="{4267C409-2F38-764D-A0D6-7A725771F9D3}"/>
                  </a:ext>
                </a:extLst>
              </p:cNvPr>
              <p:cNvSpPr/>
              <p:nvPr/>
            </p:nvSpPr>
            <p:spPr>
              <a:xfrm>
                <a:off x="654525" y="4708150"/>
                <a:ext cx="47025" cy="47025"/>
              </a:xfrm>
              <a:custGeom>
                <a:avLst/>
                <a:gdLst/>
                <a:ahLst/>
                <a:cxnLst/>
                <a:rect l="0" t="0" r="0" b="0"/>
                <a:pathLst>
                  <a:path w="1881" h="1881" extrusionOk="0">
                    <a:moveTo>
                      <a:pt x="1124" y="0"/>
                    </a:moveTo>
                    <a:lnTo>
                      <a:pt x="977" y="25"/>
                    </a:lnTo>
                    <a:lnTo>
                      <a:pt x="831" y="74"/>
                    </a:lnTo>
                    <a:lnTo>
                      <a:pt x="709" y="147"/>
                    </a:lnTo>
                    <a:lnTo>
                      <a:pt x="586" y="245"/>
                    </a:lnTo>
                    <a:lnTo>
                      <a:pt x="464" y="391"/>
                    </a:lnTo>
                    <a:lnTo>
                      <a:pt x="367" y="611"/>
                    </a:lnTo>
                    <a:lnTo>
                      <a:pt x="269" y="880"/>
                    </a:lnTo>
                    <a:lnTo>
                      <a:pt x="171" y="1173"/>
                    </a:lnTo>
                    <a:lnTo>
                      <a:pt x="49" y="1686"/>
                    </a:lnTo>
                    <a:lnTo>
                      <a:pt x="0" y="1881"/>
                    </a:lnTo>
                    <a:lnTo>
                      <a:pt x="0" y="1881"/>
                    </a:lnTo>
                    <a:lnTo>
                      <a:pt x="220" y="1857"/>
                    </a:lnTo>
                    <a:lnTo>
                      <a:pt x="733" y="1710"/>
                    </a:lnTo>
                    <a:lnTo>
                      <a:pt x="1002" y="1637"/>
                    </a:lnTo>
                    <a:lnTo>
                      <a:pt x="1270" y="1539"/>
                    </a:lnTo>
                    <a:lnTo>
                      <a:pt x="1515" y="1417"/>
                    </a:lnTo>
                    <a:lnTo>
                      <a:pt x="1661" y="1319"/>
                    </a:lnTo>
                    <a:lnTo>
                      <a:pt x="1759" y="1197"/>
                    </a:lnTo>
                    <a:lnTo>
                      <a:pt x="1832" y="1051"/>
                    </a:lnTo>
                    <a:lnTo>
                      <a:pt x="1881" y="928"/>
                    </a:lnTo>
                    <a:lnTo>
                      <a:pt x="1881" y="782"/>
                    </a:lnTo>
                    <a:lnTo>
                      <a:pt x="1881" y="635"/>
                    </a:lnTo>
                    <a:lnTo>
                      <a:pt x="1832" y="489"/>
                    </a:lnTo>
                    <a:lnTo>
                      <a:pt x="1759" y="367"/>
                    </a:lnTo>
                    <a:lnTo>
                      <a:pt x="1661" y="245"/>
                    </a:lnTo>
                    <a:lnTo>
                      <a:pt x="1539" y="147"/>
                    </a:lnTo>
                    <a:lnTo>
                      <a:pt x="1417" y="74"/>
                    </a:lnTo>
                    <a:lnTo>
                      <a:pt x="1270" y="25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599">
                <a:extLst>
                  <a:ext uri="{FF2B5EF4-FFF2-40B4-BE49-F238E27FC236}">
                    <a16:creationId xmlns:a16="http://schemas.microsoft.com/office/drawing/2014/main" id="{930CFF8B-2578-0F4B-9C2F-F75283112143}"/>
                  </a:ext>
                </a:extLst>
              </p:cNvPr>
              <p:cNvSpPr/>
              <p:nvPr/>
            </p:nvSpPr>
            <p:spPr>
              <a:xfrm>
                <a:off x="581250" y="4634875"/>
                <a:ext cx="47050" cy="47050"/>
              </a:xfrm>
              <a:custGeom>
                <a:avLst/>
                <a:gdLst/>
                <a:ahLst/>
                <a:cxnLst/>
                <a:rect l="0" t="0" r="0" b="0"/>
                <a:pathLst>
                  <a:path w="1882" h="1882" extrusionOk="0">
                    <a:moveTo>
                      <a:pt x="953" y="1"/>
                    </a:moveTo>
                    <a:lnTo>
                      <a:pt x="831" y="49"/>
                    </a:lnTo>
                    <a:lnTo>
                      <a:pt x="684" y="123"/>
                    </a:lnTo>
                    <a:lnTo>
                      <a:pt x="562" y="220"/>
                    </a:lnTo>
                    <a:lnTo>
                      <a:pt x="465" y="367"/>
                    </a:lnTo>
                    <a:lnTo>
                      <a:pt x="342" y="611"/>
                    </a:lnTo>
                    <a:lnTo>
                      <a:pt x="245" y="880"/>
                    </a:lnTo>
                    <a:lnTo>
                      <a:pt x="171" y="1148"/>
                    </a:lnTo>
                    <a:lnTo>
                      <a:pt x="25" y="1661"/>
                    </a:lnTo>
                    <a:lnTo>
                      <a:pt x="1" y="1881"/>
                    </a:lnTo>
                    <a:lnTo>
                      <a:pt x="196" y="1832"/>
                    </a:lnTo>
                    <a:lnTo>
                      <a:pt x="709" y="1710"/>
                    </a:lnTo>
                    <a:lnTo>
                      <a:pt x="1002" y="1613"/>
                    </a:lnTo>
                    <a:lnTo>
                      <a:pt x="1271" y="1515"/>
                    </a:lnTo>
                    <a:lnTo>
                      <a:pt x="1490" y="1417"/>
                    </a:lnTo>
                    <a:lnTo>
                      <a:pt x="1637" y="1295"/>
                    </a:lnTo>
                    <a:lnTo>
                      <a:pt x="1735" y="1173"/>
                    </a:lnTo>
                    <a:lnTo>
                      <a:pt x="1808" y="1051"/>
                    </a:lnTo>
                    <a:lnTo>
                      <a:pt x="1857" y="904"/>
                    </a:lnTo>
                    <a:lnTo>
                      <a:pt x="1881" y="758"/>
                    </a:lnTo>
                    <a:lnTo>
                      <a:pt x="1857" y="611"/>
                    </a:lnTo>
                    <a:lnTo>
                      <a:pt x="1808" y="465"/>
                    </a:lnTo>
                    <a:lnTo>
                      <a:pt x="1735" y="343"/>
                    </a:lnTo>
                    <a:lnTo>
                      <a:pt x="1637" y="220"/>
                    </a:lnTo>
                    <a:lnTo>
                      <a:pt x="1515" y="123"/>
                    </a:lnTo>
                    <a:lnTo>
                      <a:pt x="1393" y="49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1C3AEDE-CDF5-0C4A-8B6A-5AEFFD76BA9F}"/>
              </a:ext>
            </a:extLst>
          </p:cNvPr>
          <p:cNvSpPr txBox="1"/>
          <p:nvPr/>
        </p:nvSpPr>
        <p:spPr>
          <a:xfrm>
            <a:off x="1800758" y="2319744"/>
            <a:ext cx="207460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ei" pitchFamily="2" charset="-122"/>
              </a:rPr>
              <a:t>Discretization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ei" pitchFamily="2" charset="-122"/>
              </a:rPr>
              <a:t>Numeralization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Hei" pitchFamily="2" charset="-122"/>
            </a:endParaRP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ei" pitchFamily="2" charset="-122"/>
              </a:rPr>
              <a:t>Normalization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ei" pitchFamily="2" charset="-122"/>
              </a:rPr>
              <a:t>Stemming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ei" pitchFamily="2" charset="-122"/>
              </a:rPr>
              <a:t>(text)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Feature Extraction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Dimension Reduction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Named-Entity Recognition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ea typeface="Hei" pitchFamily="2" charset="-122"/>
              </a:rPr>
              <a:t>Handling Missing Values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ea typeface="Hei" pitchFamily="2" charset="-122"/>
              </a:rPr>
              <a:t>Whitening</a:t>
            </a: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ei" pitchFamily="2" charset="-122"/>
              </a:rPr>
              <a:t>…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kumimoji="1"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1C5461AF-CC16-4E4A-8268-0893E669E0EA}"/>
              </a:ext>
            </a:extLst>
          </p:cNvPr>
          <p:cNvSpPr/>
          <p:nvPr/>
        </p:nvSpPr>
        <p:spPr>
          <a:xfrm>
            <a:off x="5638289" y="1584104"/>
            <a:ext cx="1501798" cy="558800"/>
          </a:xfrm>
          <a:prstGeom prst="roundRect">
            <a:avLst/>
          </a:prstGeom>
          <a:solidFill>
            <a:schemeClr val="bg1"/>
          </a:solidFill>
          <a:ln w="47625">
            <a:solidFill>
              <a:srgbClr val="F5B8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Britannic Bold" panose="020B0903060703020204" pitchFamily="34" charset="0"/>
              </a:rPr>
              <a:t>Post-processing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51" name="Shape 548">
            <a:extLst>
              <a:ext uri="{FF2B5EF4-FFF2-40B4-BE49-F238E27FC236}">
                <a16:creationId xmlns:a16="http://schemas.microsoft.com/office/drawing/2014/main" id="{4DA251D9-11B4-864C-B96D-1994423E2B4C}"/>
              </a:ext>
            </a:extLst>
          </p:cNvPr>
          <p:cNvGrpSpPr/>
          <p:nvPr/>
        </p:nvGrpSpPr>
        <p:grpSpPr>
          <a:xfrm>
            <a:off x="5486164" y="1435471"/>
            <a:ext cx="383059" cy="283401"/>
            <a:chOff x="5255200" y="3006475"/>
            <a:chExt cx="511700" cy="378575"/>
          </a:xfrm>
        </p:grpSpPr>
        <p:sp>
          <p:nvSpPr>
            <p:cNvPr id="52" name="Shape 549">
              <a:extLst>
                <a:ext uri="{FF2B5EF4-FFF2-40B4-BE49-F238E27FC236}">
                  <a16:creationId xmlns:a16="http://schemas.microsoft.com/office/drawing/2014/main" id="{14A53E98-C77B-A74E-92EE-8A6330C58678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50">
              <a:extLst>
                <a:ext uri="{FF2B5EF4-FFF2-40B4-BE49-F238E27FC236}">
                  <a16:creationId xmlns:a16="http://schemas.microsoft.com/office/drawing/2014/main" id="{88CED020-0423-9542-A550-C6CC611DF40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F7D5C11-8B0E-394B-828C-0D4C2BD40DDD}"/>
              </a:ext>
            </a:extLst>
          </p:cNvPr>
          <p:cNvSpPr txBox="1"/>
          <p:nvPr/>
        </p:nvSpPr>
        <p:spPr>
          <a:xfrm>
            <a:off x="3808756" y="2281793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 selection</a:t>
            </a:r>
            <a:endParaRPr kumimoji="1"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F544B3F-E30F-9048-8669-D5FB560560FB}"/>
              </a:ext>
            </a:extLst>
          </p:cNvPr>
          <p:cNvSpPr txBox="1"/>
          <p:nvPr/>
        </p:nvSpPr>
        <p:spPr>
          <a:xfrm>
            <a:off x="5638289" y="2275264"/>
            <a:ext cx="1700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lvl="1" indent="-108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 actions according to rules made in advance</a:t>
            </a:r>
            <a:endParaRPr kumimoji="1"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58" name="Shape 585">
            <a:extLst>
              <a:ext uri="{FF2B5EF4-FFF2-40B4-BE49-F238E27FC236}">
                <a16:creationId xmlns:a16="http://schemas.microsoft.com/office/drawing/2014/main" id="{8A07454B-E8FD-4044-8C65-F85AB7875B6C}"/>
              </a:ext>
            </a:extLst>
          </p:cNvPr>
          <p:cNvGrpSpPr/>
          <p:nvPr/>
        </p:nvGrpSpPr>
        <p:grpSpPr>
          <a:xfrm>
            <a:off x="6115425" y="3146288"/>
            <a:ext cx="745880" cy="706976"/>
            <a:chOff x="5300400" y="3670175"/>
            <a:chExt cx="421300" cy="399325"/>
          </a:xfrm>
        </p:grpSpPr>
        <p:sp>
          <p:nvSpPr>
            <p:cNvPr id="59" name="Shape 586">
              <a:extLst>
                <a:ext uri="{FF2B5EF4-FFF2-40B4-BE49-F238E27FC236}">
                  <a16:creationId xmlns:a16="http://schemas.microsoft.com/office/drawing/2014/main" id="{29814317-57D9-FF41-AC72-A91D1BF54B7B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587">
              <a:extLst>
                <a:ext uri="{FF2B5EF4-FFF2-40B4-BE49-F238E27FC236}">
                  <a16:creationId xmlns:a16="http://schemas.microsoft.com/office/drawing/2014/main" id="{4DA74FF8-7377-1A48-86A3-77914A4F3E6D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588">
              <a:extLst>
                <a:ext uri="{FF2B5EF4-FFF2-40B4-BE49-F238E27FC236}">
                  <a16:creationId xmlns:a16="http://schemas.microsoft.com/office/drawing/2014/main" id="{C78F9180-78B9-9348-B97D-7A039A93FC4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589">
              <a:extLst>
                <a:ext uri="{FF2B5EF4-FFF2-40B4-BE49-F238E27FC236}">
                  <a16:creationId xmlns:a16="http://schemas.microsoft.com/office/drawing/2014/main" id="{A650A10C-55A5-B244-92F1-62982D114A44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590">
              <a:extLst>
                <a:ext uri="{FF2B5EF4-FFF2-40B4-BE49-F238E27FC236}">
                  <a16:creationId xmlns:a16="http://schemas.microsoft.com/office/drawing/2014/main" id="{89D3EFF4-1C08-F540-8BFF-7EA8BE46DAA8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21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5BBCD-C282-2E42-A2BF-0407923C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159752-4FA8-B443-BC7F-D47B29219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Shape 138">
            <a:extLst>
              <a:ext uri="{FF2B5EF4-FFF2-40B4-BE49-F238E27FC236}">
                <a16:creationId xmlns:a16="http://schemas.microsoft.com/office/drawing/2014/main" id="{AE71971C-B78F-A54B-9F17-12917309E1ED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3968F67-537B-5544-B4C8-0570EAEA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5" y="1583175"/>
            <a:ext cx="4819708" cy="164673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3541BD6-D71D-2A46-A5B7-7E08A165A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94" y="1374379"/>
            <a:ext cx="3511550" cy="32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3B679-65F3-9340-A497-BA248DDB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type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3E8F68-A22B-CD44-9270-AD1F46C4D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511481"/>
            <a:ext cx="6866100" cy="1413254"/>
          </a:xfrm>
        </p:spPr>
        <p:txBody>
          <a:bodyPr/>
          <a:lstStyle/>
          <a:p>
            <a:r>
              <a:rPr kumimoji="1" lang="en-US" altLang="zh-TW" dirty="0"/>
              <a:t>Discrete:</a:t>
            </a:r>
          </a:p>
          <a:p>
            <a:pPr lvl="1"/>
            <a:r>
              <a:rPr kumimoji="1" lang="en-US" altLang="zh-TW" dirty="0"/>
              <a:t>Category: nominal, interval, and </a:t>
            </a:r>
            <a:r>
              <a:rPr lang="en" altLang="zh-TW" dirty="0"/>
              <a:t>ordinal</a:t>
            </a:r>
            <a:endParaRPr kumimoji="1" lang="en-US" altLang="zh-TW" dirty="0"/>
          </a:p>
          <a:p>
            <a:r>
              <a:rPr lang="en" altLang="zh-TW" dirty="0"/>
              <a:t>Continuous</a:t>
            </a:r>
          </a:p>
          <a:p>
            <a:pPr lvl="1"/>
            <a:r>
              <a:rPr lang="en" altLang="zh-TW" dirty="0"/>
              <a:t>Real-value: integer and float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04D10-072E-7049-98E3-155BEBEF3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Shape 138">
            <a:extLst>
              <a:ext uri="{FF2B5EF4-FFF2-40B4-BE49-F238E27FC236}">
                <a16:creationId xmlns:a16="http://schemas.microsoft.com/office/drawing/2014/main" id="{F0CC2508-7BA3-4F44-9BE4-C27583C877A1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3E9DA5-3607-3C42-B6FD-12A4F25C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58" y="2864223"/>
            <a:ext cx="4222377" cy="18635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9EA6A7-3A6B-6B43-B437-385357901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06BAC-9CBE-C549-B81A-672FABF1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characteristic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6A89E8-5F5D-0740-A66F-C5B749E5D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Sequence data: DNA data and text</a:t>
            </a:r>
          </a:p>
          <a:p>
            <a:r>
              <a:rPr kumimoji="1" lang="en-US" altLang="zh-TW" dirty="0"/>
              <a:t>Time serial: shopping items and stock price</a:t>
            </a:r>
          </a:p>
          <a:p>
            <a:r>
              <a:rPr kumimoji="1" lang="en" altLang="zh-TW" dirty="0"/>
              <a:t>Pixel relationships: image data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CFB291-0954-2241-B217-540FF2E20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Shape 138">
            <a:extLst>
              <a:ext uri="{FF2B5EF4-FFF2-40B4-BE49-F238E27FC236}">
                <a16:creationId xmlns:a16="http://schemas.microsoft.com/office/drawing/2014/main" id="{45430441-7EB1-48A7-8C8D-BC9A3BE6541D}"/>
              </a:ext>
            </a:extLst>
          </p:cNvPr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441FEE-614F-490C-AB57-6C4024A1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00" y="2709420"/>
            <a:ext cx="2911450" cy="19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654</Words>
  <Application>Microsoft Macintosh PowerPoint</Application>
  <PresentationFormat>如螢幕大小 (16:9)</PresentationFormat>
  <Paragraphs>99</Paragraphs>
  <Slides>22</Slides>
  <Notes>13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Arial</vt:lpstr>
      <vt:lpstr>新細明體</vt:lpstr>
      <vt:lpstr>Hei</vt:lpstr>
      <vt:lpstr>Raleway ExtraBold</vt:lpstr>
      <vt:lpstr>Raleway Light</vt:lpstr>
      <vt:lpstr>Britannic Bold</vt:lpstr>
      <vt:lpstr>Cambria Math</vt:lpstr>
      <vt:lpstr>Olivia template</vt:lpstr>
      <vt:lpstr>Introduction of Machine Learning</vt:lpstr>
      <vt:lpstr>PowerPoint 簡報</vt:lpstr>
      <vt:lpstr>Historical evolution</vt:lpstr>
      <vt:lpstr>ML tasks</vt:lpstr>
      <vt:lpstr>PowerPoint 簡報</vt:lpstr>
      <vt:lpstr>Basic steps for ML</vt:lpstr>
      <vt:lpstr>Data example</vt:lpstr>
      <vt:lpstr>Data type</vt:lpstr>
      <vt:lpstr>Data characteristic</vt:lpstr>
      <vt:lpstr>One-hot encoding</vt:lpstr>
      <vt:lpstr>Normalization</vt:lpstr>
      <vt:lpstr>Over- &amp; under-fitting </vt:lpstr>
      <vt:lpstr>Curse of dimensionality</vt:lpstr>
      <vt:lpstr>Hyperparameter</vt:lpstr>
      <vt:lpstr>K-fold cross validation</vt:lpstr>
      <vt:lpstr>Support vector machine</vt:lpstr>
      <vt:lpstr>Support vector machine</vt:lpstr>
      <vt:lpstr>Support vector machine</vt:lpstr>
      <vt:lpstr>Support vector machine</vt:lpstr>
      <vt:lpstr>Support vector machine</vt:lpstr>
      <vt:lpstr>Kernel trick</vt:lpstr>
      <vt:lpstr>Kernel trick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Machine Learning</dc:title>
  <dc:creator>chunjoe_h</dc:creator>
  <cp:lastModifiedBy>陳育德</cp:lastModifiedBy>
  <cp:revision>286</cp:revision>
  <dcterms:modified xsi:type="dcterms:W3CDTF">2019-07-15T10:22:50Z</dcterms:modified>
</cp:coreProperties>
</file>